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9"/>
  </p:notesMasterIdLst>
  <p:sldIdLst>
    <p:sldId id="256" r:id="rId3"/>
    <p:sldId id="257" r:id="rId4"/>
    <p:sldId id="918" r:id="rId5"/>
    <p:sldId id="258" r:id="rId6"/>
    <p:sldId id="996" r:id="rId7"/>
    <p:sldId id="259" r:id="rId8"/>
    <p:sldId id="883" r:id="rId9"/>
    <p:sldId id="948" r:id="rId10"/>
    <p:sldId id="263" r:id="rId11"/>
    <p:sldId id="919" r:id="rId12"/>
    <p:sldId id="923" r:id="rId13"/>
    <p:sldId id="260" r:id="rId14"/>
    <p:sldId id="862" r:id="rId15"/>
    <p:sldId id="864" r:id="rId16"/>
    <p:sldId id="865" r:id="rId17"/>
    <p:sldId id="957" r:id="rId18"/>
    <p:sldId id="958" r:id="rId19"/>
    <p:sldId id="949" r:id="rId20"/>
    <p:sldId id="950" r:id="rId21"/>
    <p:sldId id="951" r:id="rId22"/>
    <p:sldId id="952" r:id="rId23"/>
    <p:sldId id="959" r:id="rId24"/>
    <p:sldId id="922" r:id="rId25"/>
    <p:sldId id="924" r:id="rId26"/>
    <p:sldId id="262" r:id="rId27"/>
    <p:sldId id="920" r:id="rId28"/>
    <p:sldId id="886" r:id="rId29"/>
    <p:sldId id="971" r:id="rId30"/>
    <p:sldId id="972" r:id="rId31"/>
    <p:sldId id="953" r:id="rId32"/>
    <p:sldId id="960" r:id="rId33"/>
    <p:sldId id="954" r:id="rId34"/>
    <p:sldId id="962" r:id="rId35"/>
    <p:sldId id="961" r:id="rId36"/>
    <p:sldId id="927" r:id="rId37"/>
    <p:sldId id="273" r:id="rId38"/>
    <p:sldId id="943" r:id="rId39"/>
    <p:sldId id="944" r:id="rId40"/>
    <p:sldId id="888" r:id="rId41"/>
    <p:sldId id="947" r:id="rId42"/>
    <p:sldId id="945" r:id="rId43"/>
    <p:sldId id="928" r:id="rId44"/>
    <p:sldId id="921" r:id="rId45"/>
    <p:sldId id="932" r:id="rId46"/>
    <p:sldId id="933" r:id="rId47"/>
    <p:sldId id="934" r:id="rId48"/>
    <p:sldId id="931" r:id="rId49"/>
    <p:sldId id="966" r:id="rId50"/>
    <p:sldId id="998" r:id="rId51"/>
    <p:sldId id="997" r:id="rId52"/>
    <p:sldId id="975" r:id="rId53"/>
    <p:sldId id="999" r:id="rId54"/>
    <p:sldId id="1001" r:id="rId55"/>
    <p:sldId id="1002" r:id="rId56"/>
    <p:sldId id="1003" r:id="rId57"/>
    <p:sldId id="977" r:id="rId58"/>
    <p:sldId id="976" r:id="rId59"/>
    <p:sldId id="967" r:id="rId60"/>
    <p:sldId id="968" r:id="rId61"/>
    <p:sldId id="936" r:id="rId62"/>
    <p:sldId id="937" r:id="rId63"/>
    <p:sldId id="983" r:id="rId64"/>
    <p:sldId id="982" r:id="rId65"/>
    <p:sldId id="981" r:id="rId66"/>
    <p:sldId id="987" r:id="rId67"/>
    <p:sldId id="986" r:id="rId68"/>
    <p:sldId id="985" r:id="rId69"/>
    <p:sldId id="984" r:id="rId70"/>
    <p:sldId id="991" r:id="rId71"/>
    <p:sldId id="990" r:id="rId72"/>
    <p:sldId id="989" r:id="rId73"/>
    <p:sldId id="988" r:id="rId74"/>
    <p:sldId id="994" r:id="rId75"/>
    <p:sldId id="993" r:id="rId76"/>
    <p:sldId id="992" r:id="rId77"/>
    <p:sldId id="995" r:id="rId78"/>
    <p:sldId id="1000" r:id="rId79"/>
    <p:sldId id="941" r:id="rId80"/>
    <p:sldId id="973" r:id="rId81"/>
    <p:sldId id="964" r:id="rId82"/>
    <p:sldId id="969" r:id="rId83"/>
    <p:sldId id="935" r:id="rId84"/>
    <p:sldId id="965" r:id="rId85"/>
    <p:sldId id="963" r:id="rId86"/>
    <p:sldId id="970" r:id="rId87"/>
    <p:sldId id="1004" r:id="rId88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0E3"/>
    <a:srgbClr val="FBA9A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commentAuthors" Target="commentAuthor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DC0A5-946A-458C-A050-722214758708}" type="datetimeFigureOut">
              <a:rPr lang="de-DE" smtClean="0"/>
              <a:t>27.02.2021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CEDAC-DEC4-4D8B-8485-EA705668F3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23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83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273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99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10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07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82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2605" y="1347759"/>
            <a:ext cx="11554963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3967" y="6459580"/>
            <a:ext cx="1054100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001" y="6459579"/>
            <a:ext cx="10310348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/>
              <a:t>Vortrags-Kurztitel (Für alle Folien setzen: Klick auf "Einfügen" - "Kopf- und Fußzeile")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220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13" name="Picture 32" descr="standard"/>
            <p:cNvPicPr/>
            <p:nvPr/>
          </p:nvPicPr>
          <p:blipFill>
            <a:blip r:embed="rId14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2" name="Picture 32" descr="standard"/>
            <p:cNvPicPr/>
            <p:nvPr/>
          </p:nvPicPr>
          <p:blipFill>
            <a:blip r:embed="rId14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3" name="Grafik 9" descr="mnmLogoNeu-50grau.pdf.emf"/>
          <p:cNvPicPr/>
          <p:nvPr/>
        </p:nvPicPr>
        <p:blipFill>
          <a:blip r:embed="rId15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4" name="Grafik 10" descr="IFI_notext-neueFarben.eps.emf"/>
          <p:cNvPicPr/>
          <p:nvPr/>
        </p:nvPicPr>
        <p:blipFill>
          <a:blip r:embed="rId16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 hidden="1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4"/>
          <p:cNvGrpSpPr/>
          <p:nvPr/>
        </p:nvGrpSpPr>
        <p:grpSpPr>
          <a:xfrm>
            <a:off x="0" y="0"/>
            <a:ext cx="12191400" cy="6868800"/>
            <a:chOff x="0" y="0"/>
            <a:chExt cx="12191400" cy="6868800"/>
          </a:xfrm>
        </p:grpSpPr>
        <p:pic>
          <p:nvPicPr>
            <p:cNvPr id="8" name="Picture 70" descr="start"/>
            <p:cNvPicPr/>
            <p:nvPr/>
          </p:nvPicPr>
          <p:blipFill>
            <a:blip r:embed="rId17"/>
            <a:stretch/>
          </p:blipFill>
          <p:spPr>
            <a:xfrm>
              <a:off x="3048120" y="0"/>
              <a:ext cx="9143280" cy="686880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9" name="Picture 70" descr="start"/>
            <p:cNvPicPr/>
            <p:nvPr/>
          </p:nvPicPr>
          <p:blipFill>
            <a:blip r:embed="rId17"/>
            <a:srcRect r="40018"/>
            <a:stretch/>
          </p:blipFill>
          <p:spPr>
            <a:xfrm>
              <a:off x="0" y="0"/>
              <a:ext cx="5483160" cy="6868800"/>
            </a:xfrm>
            <a:prstGeom prst="rect">
              <a:avLst/>
            </a:prstGeom>
            <a:ln w="9525">
              <a:noFill/>
            </a:ln>
          </p:spPr>
        </p:pic>
      </p:grp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49" name="Picture 32" descr="standard"/>
            <p:cNvPicPr/>
            <p:nvPr/>
          </p:nvPicPr>
          <p:blipFill>
            <a:blip r:embed="rId15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50" name="Picture 32" descr="standard"/>
            <p:cNvPicPr/>
            <p:nvPr/>
          </p:nvPicPr>
          <p:blipFill>
            <a:blip r:embed="rId15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51" name="Grafik 9" descr="mnmLogoNeu-50grau.pdf.emf"/>
          <p:cNvPicPr/>
          <p:nvPr/>
        </p:nvPicPr>
        <p:blipFill>
          <a:blip r:embed="rId16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52" name="Grafik 10" descr="IFI_notext-neueFarben.eps.emf"/>
          <p:cNvPicPr/>
          <p:nvPr/>
        </p:nvPicPr>
        <p:blipFill>
          <a:blip r:embed="rId17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ftp/arxiv/papers/1302/1302.6602.pdf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23880" y="2332821"/>
            <a:ext cx="9467280" cy="1531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80000"/>
              </a:lnSpc>
            </a:pP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Weather</a:t>
            </a:r>
            <a:r>
              <a:rPr lang="de-DE" sz="8800" b="1" strike="noStrike" spc="-1" dirty="0">
                <a:solidFill>
                  <a:srgbClr val="000000"/>
                </a:solidFill>
                <a:latin typeface="LMU CompatilFact"/>
              </a:rPr>
              <a:t> </a:t>
            </a: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Frog</a:t>
            </a:r>
            <a:endParaRPr lang="en-US" sz="8800" b="0" strike="noStrike" spc="-1" dirty="0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337400" y="1413180"/>
            <a:ext cx="9840240" cy="683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Katja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Gutmair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Stella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Akouete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Noah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Hurmer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 und Anne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Gritto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348560" y="3618124"/>
            <a:ext cx="9829080" cy="2606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Abschlusspräsentation am 01. März 2021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Institut: Statistik 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Veranstaltung: Statistisches Praktikum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Projektpartner: M.Sc. Maximilian Weigert und </a:t>
            </a:r>
            <a:b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                           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             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M.Sc. Magdalena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Mittermeier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Betreuer: Prof. Dr. Helmut Küchenhoff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10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6A995C88-842A-4678-AAFA-28DEB8860193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endParaRPr lang="en-US" sz="24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231832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11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64AD2CE-7774-45A1-81BC-7C2C88E00795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Zuteilung einer GWL für jeden Tag</a:t>
            </a:r>
          </a:p>
          <a:p>
            <a:pPr marL="432000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Für die Jahre 1900 bis 2010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B29F002B-B715-434D-BAE3-3091E68CE5B1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Historischer GWL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4B073128-967E-494B-9CC5-EEEF60E362C0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21966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D8E73F54-8C99-49E4-B8E1-DC7C9755D06D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Pro Tag Messungen an 160 Standorten zu 4 Zeitpunkten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Luftdruck in 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Pa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 auf Meeresspiegelhöhe (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mslp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) 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Geopotential </a:t>
                </a:r>
                <a:r>
                  <a:rPr lang="de-DE" sz="2000" dirty="0">
                    <a:latin typeface="LMU CompatilFact"/>
                  </a:rPr>
                  <a:t>auf 500 hPa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sz="2000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000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9.80665</m:t>
                        </m:r>
                      </m:den>
                    </m:f>
                    <m:r>
                      <a:rPr lang="de-DE" sz="2000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000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𝑔𝑝𝑚</m:t>
                    </m:r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(</a:t>
                </a:r>
                <a:r>
                  <a:rPr lang="en-US" sz="2000" b="0" strike="noStrike" spc="-1" dirty="0" err="1">
                    <a:latin typeface="LMU CompatilFact"/>
                  </a:rPr>
                  <a:t>geopot</a:t>
                </a:r>
                <a:r>
                  <a:rPr lang="en-US" sz="2000" b="0" strike="noStrike" spc="-1" dirty="0">
                    <a:latin typeface="LMU CompatilFact"/>
                  </a:rPr>
                  <a:t>)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Für die Jahre 1900 bis 2010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Beschränkung auf eine Klimaperiode: Jahre 1971 bis 2000       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Ohne Information zur herrschenden GWL am Tag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Standorte im 8x20 </a:t>
                </a:r>
                <a:r>
                  <a:rPr lang="de-DE" sz="2400" spc="-1" dirty="0" err="1">
                    <a:solidFill>
                      <a:srgbClr val="000000"/>
                    </a:solidFill>
                    <a:latin typeface="LMU CompatilFact"/>
                  </a:rPr>
                  <a:t>Grid</a:t>
                </a: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 über Europa und dem Nordatlantik</a:t>
                </a:r>
                <a:endParaRPr lang="en-US" sz="24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22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3"/>
                <a:stretch>
                  <a:fillRect t="-1278" b="-799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Reanalyse Datensatz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648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57C3A5B3-4440-4549-B575-E3FF659524D7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FF77A9-F02F-4485-AC9D-9CB2D4D4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202974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C5BF1947-C5D7-4DE9-AA45-EAF93E0F87E1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A4B43D-D01D-4542-91A4-9AD766C8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F3610-8467-462F-807A-1BE1041F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12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16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7985511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17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4613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2 Parameter * 4 Zeitpunkte * 160 Messpunkte = 1280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6842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4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D7F8E8-D9D3-468E-8406-A09A06814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225" r="1123" b="4021"/>
          <a:stretch/>
        </p:blipFill>
        <p:spPr bwMode="auto">
          <a:xfrm>
            <a:off x="254625" y="1509456"/>
            <a:ext cx="11806612" cy="48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F66F18C-7C3C-4FD5-8CFA-829192E0A21F}"/>
              </a:ext>
            </a:extLst>
          </p:cNvPr>
          <p:cNvSpPr txBox="1"/>
          <p:nvPr/>
        </p:nvSpPr>
        <p:spPr>
          <a:xfrm>
            <a:off x="1384917" y="1304640"/>
            <a:ext cx="108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Uhr                                      6 Uhr                                     12 Uhr                                      18 Uhr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3CEEB8E-9258-4E36-B4F1-D855F03CFB4E}"/>
              </a:ext>
            </a:extLst>
          </p:cNvPr>
          <p:cNvSpPr txBox="1"/>
          <p:nvPr/>
        </p:nvSpPr>
        <p:spPr>
          <a:xfrm rot="16200000">
            <a:off x="-1855236" y="3755411"/>
            <a:ext cx="42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Geopotential                           </a:t>
            </a:r>
            <a:r>
              <a:rPr lang="de-DE" dirty="0" err="1"/>
              <a:t>Mslp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83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ii. Unterschiede und Ähnlichkeiten in den Clustern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 Parameter * 4 Zeitpunkte * 160 Messpunkte = 1280 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Reduzierung der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Mittelwert über 4 Messzeiten pro Messpunkt</a:t>
            </a: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7358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43A8ECF-35F0-44FF-BC7E-891026B7EA1E}"/>
              </a:ext>
            </a:extLst>
          </p:cNvPr>
          <p:cNvSpPr/>
          <p:nvPr/>
        </p:nvSpPr>
        <p:spPr>
          <a:xfrm>
            <a:off x="703711" y="4888426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356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62B3AEB-5EA8-402B-A3F9-4D58D164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2" y="1370880"/>
            <a:ext cx="120300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02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 Parameter * 4 Zeitpunkte * 160 Messpunkte = 1280 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Reduzierung der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Mittelwert über 4 Messzeiten pro Messpunkt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30 Jahre * 365 + 8 Tage = 10958 Tage mit jeweils 320 Dimensionen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7358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43A8ECF-35F0-44FF-BC7E-891026B7EA1E}"/>
              </a:ext>
            </a:extLst>
          </p:cNvPr>
          <p:cNvSpPr/>
          <p:nvPr/>
        </p:nvSpPr>
        <p:spPr>
          <a:xfrm>
            <a:off x="703711" y="4888426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536AE2F-D8E9-4208-B7CE-6EE999B1BF66}"/>
              </a:ext>
            </a:extLst>
          </p:cNvPr>
          <p:cNvSpPr/>
          <p:nvPr/>
        </p:nvSpPr>
        <p:spPr>
          <a:xfrm>
            <a:off x="703710" y="536633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263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23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5C0855DB-E4D2-4FA4-ABE1-25B00E4FA1BC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" name="Google Shape;412;p50">
            <a:extLst>
              <a:ext uri="{FF2B5EF4-FFF2-40B4-BE49-F238E27FC236}">
                <a16:creationId xmlns:a16="http://schemas.microsoft.com/office/drawing/2014/main" id="{5AE9A187-6CF6-43DB-826F-392AAD9E9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5088" y="1221575"/>
            <a:ext cx="87300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72251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88FBD1CF-E970-4CA2-BA34-3F2B9C871264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356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5985B8-5873-4BEC-A226-ABCB519B8346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CustomShape 6"/>
              <p:cNvSpPr/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Grundidee: Bildung von möglichst homogenen Gruppen, Cluster untereinander möglichst heterogen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Betrachten von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strike="noStrike" spc="-1" dirty="0">
                    <a:latin typeface="Arial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Objekten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mit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zugehörigen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Merkmalsvektoren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de-DE" sz="2400" b="0" strike="noStrike" spc="-1" dirty="0">
                    <a:latin typeface="LMU CompatilFact"/>
                  </a:rPr>
                </a:br>
                <a:r>
                  <a:rPr lang="de-DE" sz="1050" b="0" strike="noStrike" spc="-1" dirty="0">
                    <a:latin typeface="LMU CompatilFact"/>
                  </a:rPr>
                  <a:t> </a:t>
                </a:r>
                <a:br>
                  <a:rPr lang="de-DE" sz="2400" b="0" strike="noStrike" spc="-1" dirty="0">
                    <a:latin typeface="LMU CompatilFact"/>
                  </a:rPr>
                </a:br>
                <a:r>
                  <a:rPr lang="de-DE" sz="2400" b="0" strike="noStrike" spc="-1" dirty="0">
                    <a:latin typeface="LMU CompatilFact"/>
                  </a:rPr>
                  <a:t>           </a:t>
                </a:r>
                <a:r>
                  <a:rPr lang="de-DE" sz="2000" b="0" strike="noStrike" spc="-1" dirty="0">
                    <a:latin typeface="LMU CompatilFact"/>
                  </a:rPr>
                  <a:t>Suchen einer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mit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  <m:e>
                        <m:sSub>
                          <m:sSubPr>
                            <m:ctrlPr>
                              <a:rPr lang="en-US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wobei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∅ 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b="0" strike="noStrike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dirty="0">
                    <a:latin typeface="LMU CompatilFact"/>
                  </a:rPr>
                  <a:t>Clusteranalyse ist Verfahren des ”</a:t>
                </a:r>
                <a:r>
                  <a:rPr lang="de-DE" sz="2400" dirty="0" err="1">
                    <a:latin typeface="LMU CompatilFact"/>
                  </a:rPr>
                  <a:t>unsupervised</a:t>
                </a:r>
                <a:r>
                  <a:rPr lang="de-DE" sz="2400" dirty="0">
                    <a:latin typeface="LMU CompatilFact"/>
                  </a:rPr>
                  <a:t> </a:t>
                </a:r>
                <a:r>
                  <a:rPr lang="de-DE" sz="2400" dirty="0" err="1">
                    <a:latin typeface="LMU CompatilFact"/>
                  </a:rPr>
                  <a:t>learning</a:t>
                </a:r>
                <a:r>
                  <a:rPr lang="de-DE" sz="2400" dirty="0">
                    <a:latin typeface="LMU CompatilFact"/>
                  </a:rPr>
                  <a:t>”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Verschiedene Ansätze für Clustering 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000" spc="-1" dirty="0">
                    <a:latin typeface="LMU CompatilFact"/>
                  </a:rPr>
                  <a:t>           Optimale Partitionen: Messen der Qualität einer Partition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anhand eines Gütekriteriums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Grundlage für die Clusterbildung ist ein Ähnlichkeits- bzw. Distanzmaß</a:t>
                </a:r>
                <a:endParaRPr lang="de-DE" sz="2400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de-DE" sz="2000" spc="-1" dirty="0">
                  <a:latin typeface="LMU CompatilFact"/>
                </a:endParaRPr>
              </a:p>
            </p:txBody>
          </p:sp>
        </mc:Choice>
        <mc:Fallback>
          <p:sp>
            <p:nvSpPr>
              <p:cNvPr id="136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blipFill>
                <a:blip r:embed="rId3"/>
                <a:stretch>
                  <a:fillRect t="-1185" b="-741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Clusteranalyse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4EBBC31-F6A1-496B-89B9-8D863A0B4D1D}"/>
              </a:ext>
            </a:extLst>
          </p:cNvPr>
          <p:cNvSpPr/>
          <p:nvPr/>
        </p:nvSpPr>
        <p:spPr>
          <a:xfrm>
            <a:off x="816600" y="383461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0F011CE-109E-4306-9312-D0760BFB28EA}"/>
              </a:ext>
            </a:extLst>
          </p:cNvPr>
          <p:cNvSpPr/>
          <p:nvPr/>
        </p:nvSpPr>
        <p:spPr>
          <a:xfrm>
            <a:off x="816599" y="543328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963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B40A03-58E5-4CE6-B98E-13AC138DDAD6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99356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 err="1">
                <a:latin typeface="LMU CompatilFact"/>
              </a:rPr>
              <a:t>Silhouettenkoeffizient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Maßzahl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für</a:t>
            </a:r>
            <a:r>
              <a:rPr lang="en-US" sz="2000" spc="-1" dirty="0">
                <a:latin typeface="LMU CompatilFact"/>
              </a:rPr>
              <a:t> die </a:t>
            </a:r>
            <a:r>
              <a:rPr lang="en-US" sz="2000" spc="-1" dirty="0" err="1">
                <a:latin typeface="LMU CompatilFact"/>
              </a:rPr>
              <a:t>Qualität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eines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Clusterings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Unabhängig</a:t>
            </a:r>
            <a:r>
              <a:rPr lang="en-US" sz="2000" spc="-1" dirty="0">
                <a:latin typeface="LMU CompatilFact"/>
              </a:rPr>
              <a:t> von der </a:t>
            </a:r>
            <a:r>
              <a:rPr lang="en-US" sz="2000" spc="-1" dirty="0" err="1">
                <a:latin typeface="LMU CompatilFact"/>
              </a:rPr>
              <a:t>Anzahl</a:t>
            </a:r>
            <a:r>
              <a:rPr lang="en-US" sz="2000" spc="-1" dirty="0">
                <a:latin typeface="LMU CompatilFact"/>
              </a:rPr>
              <a:t> der Cluster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3252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 err="1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Gehört</a:t>
                </a:r>
                <a:r>
                  <a:rPr lang="en-US" sz="2000" spc="-1" dirty="0">
                    <a:latin typeface="LMU CompatilFact"/>
                  </a:rPr>
                  <a:t> das </a:t>
                </a:r>
                <a:r>
                  <a:rPr lang="en-US" sz="2000" spc="-1" dirty="0" err="1">
                    <a:latin typeface="LMU CompatilFact"/>
                  </a:rPr>
                  <a:t>Objekt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Cluster</a:t>
                </a:r>
                <a14:m>
                  <m:oMath xmlns:m="http://schemas.openxmlformats.org/officeDocument/2006/math"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so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die Silhouette von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definiert</a:t>
                </a:r>
                <a: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als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:r>
                  <a:rPr lang="en-US" sz="105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14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b="0" i="0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Cluster</a:t>
                </a:r>
                <a14:m>
                  <m:oMath xmlns:m="http://schemas.openxmlformats.org/officeDocument/2006/math">
                    <m:r>
                      <a:rPr lang="de-DE" sz="2000" spc="-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und 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2000" spc="-1" dirty="0">
                    <a:latin typeface="LMU CompatilFact"/>
                  </a:rPr>
                  <a:t>	</a:t>
                </a:r>
                <a:r>
                  <a:rPr lang="de-DE" spc="-1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nächstgelegenen</a:t>
                </a:r>
                <a:r>
                  <a:rPr lang="en-US" sz="2000" spc="-1" dirty="0">
                    <a:latin typeface="LMU CompatilFact"/>
                  </a:rPr>
                  <a:t> Cluster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4539450" y="3429422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450" y="3429422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837" t="-2206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004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 err="1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851310" lvl="1" indent="-28575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>
                    <a:latin typeface="LMU CompatilFact"/>
                  </a:rPr>
                  <a:t> Sei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die </a:t>
                </a:r>
                <a:r>
                  <a:rPr lang="en-US" sz="2000" spc="-1" dirty="0" err="1">
                    <a:latin typeface="LMU CompatilFact"/>
                  </a:rPr>
                  <a:t>Anzahl</a:t>
                </a:r>
                <a:r>
                  <a:rPr lang="en-US" sz="2000" spc="-1" dirty="0">
                    <a:latin typeface="LMU CompatilFact"/>
                  </a:rPr>
                  <a:t> an Cluster, </a:t>
                </a:r>
                <a:r>
                  <a:rPr lang="en-US" sz="2000" spc="-1" dirty="0" err="1">
                    <a:latin typeface="LMU CompatilFact"/>
                  </a:rPr>
                  <a:t>dann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der </a:t>
                </a:r>
                <a:r>
                  <a:rPr lang="en-US" sz="2000" spc="-1" dirty="0" err="1">
                    <a:latin typeface="LMU CompatilFact"/>
                  </a:rPr>
                  <a:t>Silhouettenkoeffizient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definiert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durch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1400" spc="-1" dirty="0">
                    <a:latin typeface="LMU CompatilFact"/>
                  </a:rPr>
                  <a:t>   </a:t>
                </a:r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b="0" i="1" spc="-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2400" b="0" i="1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                             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4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4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4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400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4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</a:t>
                </a:r>
              </a:p>
            </p:txBody>
          </p:sp>
        </mc:Choice>
        <mc:Fallback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7184985" y="4895221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985" y="4895221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837" t="-2206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40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7D472A3-75E6-47B1-90D8-7158CA5E9C1A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</a:t>
            </a:r>
            <a:endParaRPr lang="en-US" sz="24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3813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9C09E-E778-46F4-AD8C-90A48841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45" y="1220730"/>
            <a:ext cx="87439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711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 err="1">
                <a:latin typeface="LMU CompatilFact"/>
              </a:rPr>
              <a:t>Silhouettenkoeffizient</a:t>
            </a:r>
            <a:endParaRPr lang="en-US" sz="24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Verteilung</a:t>
            </a:r>
            <a:r>
              <a:rPr lang="en-US" sz="2400" spc="-1" dirty="0">
                <a:latin typeface="LMU CompatilFact"/>
              </a:rPr>
              <a:t> der </a:t>
            </a:r>
            <a:r>
              <a:rPr lang="de-DE" sz="2400" spc="-1" dirty="0">
                <a:latin typeface="LMU CompatilFact"/>
              </a:rPr>
              <a:t>aufeinanderfolgenden</a:t>
            </a:r>
            <a:r>
              <a:rPr lang="en-US" sz="2400" spc="-1" dirty="0">
                <a:latin typeface="LMU CompatilFact"/>
              </a:rPr>
              <a:t> </a:t>
            </a:r>
            <a:r>
              <a:rPr lang="de-DE" sz="2400" spc="-1" dirty="0">
                <a:latin typeface="LMU CompatilFact"/>
              </a:rPr>
              <a:t>Tage, die im selben Cluster sind</a:t>
            </a:r>
            <a:br>
              <a:rPr lang="de-DE" sz="2400" spc="-1" dirty="0">
                <a:latin typeface="LMU CompatilFact"/>
              </a:rPr>
            </a:br>
            <a:r>
              <a:rPr lang="en-US" sz="2400" spc="-1" dirty="0">
                <a:latin typeface="LMU CompatilFact"/>
              </a:rPr>
              <a:t> (Timeline)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87103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ACB4A6-0506-4EFE-9D37-C6EF0957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2000" cy="52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4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Datensatz Mutation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neuen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(im Vergleich zu anderen Tagen)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„Bildmuster“ des Tages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7192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Datensatz Mutation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neuen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(im Vergleich zu anderen Tagen)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„Bildmuster“ des Tages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Erhoffte Wirkung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Dimensionen reduzieren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Spezifische Gewichtung wichtiger Größen</a:t>
            </a: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600"/>
              </a:spcBef>
              <a:buClr>
                <a:srgbClr val="000000"/>
              </a:buClr>
              <a:buSzPct val="75000"/>
            </a:pP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400"/>
              </a:spcBef>
              <a:buClr>
                <a:srgbClr val="000000"/>
              </a:buClr>
              <a:buSzPct val="75000"/>
            </a:pPr>
            <a:r>
              <a:rPr lang="de-DE" sz="2400" spc="-1" dirty="0">
                <a:latin typeface="LMU CompatilFact"/>
              </a:rPr>
              <a:t>	</a:t>
            </a:r>
            <a:endParaRPr lang="en-US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770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159120" y="2236734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Vorgehen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6CBA76A-B13E-4830-A0EB-406817A7FE0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B7F75CF-2C73-45F6-9C2D-74C923B80FC0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3088A46-64CD-4D47-8AD3-5774378BF22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AD845C5-465A-4C05-ABF0-EAAA9659CC28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Ausgangslage: Datensatz mit 320 Dimensionen roher Messdaten</a:t>
            </a:r>
          </a:p>
          <a:p>
            <a:pPr marL="451260" indent="-342900"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Transformation zu Variablen, die jeweils eine interessierende Größe über alle Standorte zusammengefasst verkörpern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spc="-1" dirty="0">
                <a:latin typeface="LMU CompatilFact"/>
              </a:rPr>
              <a:t>Beispiel: Mittelwert des Luftdrucks über alle Standorte am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400" spc="-1" dirty="0">
                <a:latin typeface="LMU CompatilFact"/>
              </a:rPr>
              <a:t>       Beobachtungseinheit bleibt der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400" spc="-1" dirty="0">
                <a:latin typeface="LMU CompatilFact"/>
              </a:rPr>
              <a:t>       Ziel: Erkennen, welche Tage ähnliche Merkmale aufweisen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765532D-BB0C-4E14-8190-131958A685FD}"/>
              </a:ext>
            </a:extLst>
          </p:cNvPr>
          <p:cNvSpPr/>
          <p:nvPr/>
        </p:nvSpPr>
        <p:spPr>
          <a:xfrm>
            <a:off x="357964" y="437464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23CD7373-7A13-447D-85D4-4915DAC6667A}"/>
              </a:ext>
            </a:extLst>
          </p:cNvPr>
          <p:cNvSpPr/>
          <p:nvPr/>
        </p:nvSpPr>
        <p:spPr>
          <a:xfrm>
            <a:off x="357964" y="4901821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172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67553"/>
              </p:ext>
            </p:extLst>
          </p:nvPr>
        </p:nvGraphicFramePr>
        <p:xfrm>
          <a:off x="213535" y="2305241"/>
          <a:ext cx="7948332" cy="3759671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MU CompatilFact"/>
                        </a:rPr>
                        <a:t>Datum</a:t>
                      </a:r>
                      <a:endParaRPr lang="de-DE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96816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Mittelwert/ 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Mittelwert/Median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830221"/>
              </p:ext>
            </p:extLst>
          </p:nvPr>
        </p:nvGraphicFramePr>
        <p:xfrm>
          <a:off x="213535" y="2305241"/>
          <a:ext cx="7948332" cy="3759671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MU CompatilFact"/>
                        </a:rPr>
                        <a:t>Datum</a:t>
                      </a:r>
                      <a:endParaRPr lang="de-DE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96816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Mittelwert/ 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Mittelwert/Median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8F4C71-279D-4C5B-A100-12F9E1B503D5}"/>
              </a:ext>
            </a:extLst>
          </p:cNvPr>
          <p:cNvSpPr txBox="1"/>
          <p:nvPr/>
        </p:nvSpPr>
        <p:spPr>
          <a:xfrm rot="21441740">
            <a:off x="8117327" y="2700986"/>
            <a:ext cx="9812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B7B66-FFD5-4636-912F-A9B5240A4171}"/>
              </a:ext>
            </a:extLst>
          </p:cNvPr>
          <p:cNvSpPr txBox="1"/>
          <p:nvPr/>
        </p:nvSpPr>
        <p:spPr>
          <a:xfrm>
            <a:off x="8915040" y="4522596"/>
            <a:ext cx="314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Verteilungsvariablen</a:t>
            </a:r>
          </a:p>
        </p:txBody>
      </p:sp>
    </p:spTree>
    <p:extLst>
      <p:ext uri="{BB962C8B-B14F-4D97-AF65-F5344CB8AC3E}">
        <p14:creationId xmlns:p14="http://schemas.microsoft.com/office/powerpoint/2010/main" val="636227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195165"/>
              </p:ext>
            </p:extLst>
          </p:nvPr>
        </p:nvGraphicFramePr>
        <p:xfrm>
          <a:off x="213535" y="2305241"/>
          <a:ext cx="7948332" cy="4027816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von Maximum und Minimum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959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8E22E8-1693-4C55-9EE8-D62FD263E6D5}"/>
              </a:ext>
            </a:extLst>
          </p:cNvPr>
          <p:cNvSpPr txBox="1"/>
          <p:nvPr/>
        </p:nvSpPr>
        <p:spPr>
          <a:xfrm rot="21441740">
            <a:off x="8067383" y="2066472"/>
            <a:ext cx="9812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59314-DD37-42EC-BD6A-C49133E8A160}"/>
              </a:ext>
            </a:extLst>
          </p:cNvPr>
          <p:cNvSpPr txBox="1"/>
          <p:nvPr/>
        </p:nvSpPr>
        <p:spPr>
          <a:xfrm>
            <a:off x="9029393" y="3966827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Räumliche Variablen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1E71D4A-83FA-49AD-A79D-A2D712B7ECED}"/>
              </a:ext>
            </a:extLst>
          </p:cNvPr>
          <p:cNvSpPr txBox="1"/>
          <p:nvPr/>
        </p:nvSpPr>
        <p:spPr>
          <a:xfrm>
            <a:off x="8601966" y="5598787"/>
            <a:ext cx="3548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Zusammenhang der räumlichen </a:t>
            </a:r>
          </a:p>
          <a:p>
            <a:r>
              <a:rPr lang="de-DE" sz="2000" dirty="0">
                <a:latin typeface="LMU CompatilFact"/>
              </a:rPr>
              <a:t>Ebene und der Verteilung</a:t>
            </a: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918CE268-5C31-490B-9E4E-1BF9CB072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03276"/>
              </p:ext>
            </p:extLst>
          </p:nvPr>
        </p:nvGraphicFramePr>
        <p:xfrm>
          <a:off x="213535" y="2305241"/>
          <a:ext cx="7948332" cy="4027816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von Maximum und Minimum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24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8D13132E-6C2B-40F0-9DC3-3E9A0F293EEC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Übergeordnete Fragestellung:</a:t>
            </a:r>
          </a:p>
          <a:p>
            <a:pPr marL="565560" lvl="1">
              <a:spcAft>
                <a:spcPts val="601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Wie verändert sich das Auftreten verschiedener Großwetterlagen (GWL) 			</a:t>
            </a: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unter dem Einfluss des Klimawandels?</a:t>
            </a:r>
          </a:p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Unsere Fragestellung:</a:t>
            </a:r>
            <a:endParaRPr lang="en-US" sz="2400" b="0" strike="noStrike" spc="-1" dirty="0">
              <a:latin typeface="Arial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Lassen sich Tage anhand von ihren Wettermesswerten sinnvoll clustern?</a:t>
            </a:r>
            <a:endParaRPr lang="en-US" sz="2400" b="0" strike="noStrike" spc="-1" dirty="0">
              <a:latin typeface="LMU CompatilFact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		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Datensatz wird standardisiert, da die Skalen der einzelnen Variablen unterschiedlich sind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r>
                  <a:rPr lang="de-DE" sz="2400" spc="-1" dirty="0">
                    <a:latin typeface="LMU CompatilFact"/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pc="-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2400" b="0" i="0" spc="-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400" spc="-1" dirty="0">
                    <a:latin typeface="LMU CompatilFact"/>
                  </a:rPr>
                  <a:t>     mit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=1, …, 4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8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Variablen werden zudem gewichtet, unterteilt nach Kategorien</a:t>
                </a:r>
                <a:br>
                  <a:rPr lang="de-DE" sz="2400" spc="-1" dirty="0">
                    <a:latin typeface="LMU CompatilFact"/>
                  </a:rPr>
                </a:br>
                <a:r>
                  <a:rPr lang="de-DE" sz="2400" spc="-1" dirty="0">
                    <a:latin typeface="LMU CompatilFact"/>
                  </a:rPr>
                  <a:t>    </a:t>
                </a:r>
                <a:r>
                  <a:rPr lang="de-DE" sz="2000" spc="-1" dirty="0">
                    <a:latin typeface="LMU CompatilFact"/>
                  </a:rPr>
                  <a:t>Gewichte einer Kategorie summieren sich auf 1</a:t>
                </a:r>
                <a:br>
                  <a:rPr lang="de-DE" sz="2000" spc="-1" dirty="0">
                    <a:latin typeface="LMU CompatilFact"/>
                  </a:rPr>
                </a:br>
                <a:endParaRPr lang="de-DE" sz="2400" spc="-1" dirty="0">
                  <a:latin typeface="LMU CompatilFact"/>
                </a:endParaRPr>
              </a:p>
            </p:txBody>
          </p:sp>
        </mc:Choice>
        <mc:Fallback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 r="-121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4C63714-CE51-4FA3-A9A4-1D09B7B7C453}"/>
              </a:ext>
            </a:extLst>
          </p:cNvPr>
          <p:cNvSpPr/>
          <p:nvPr/>
        </p:nvSpPr>
        <p:spPr>
          <a:xfrm>
            <a:off x="480169" y="4540031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364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D6FCB28-CE3F-4302-91AD-D590B9BBAC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419385"/>
                  </p:ext>
                </p:extLst>
              </p:nvPr>
            </p:nvGraphicFramePr>
            <p:xfrm>
              <a:off x="213534" y="2305241"/>
              <a:ext cx="8942400" cy="3975042"/>
            </p:xfrm>
            <a:graphic>
              <a:graphicData uri="http://schemas.openxmlformats.org/drawingml/2006/table">
                <a:tbl>
                  <a:tblPr/>
                  <a:tblGrid>
                    <a:gridCol w="2768400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1702800">
                      <a:extLst>
                        <a:ext uri="{9D8B030D-6E8A-4147-A177-3AD203B41FA5}">
                          <a16:colId xmlns:a16="http://schemas.microsoft.com/office/drawing/2014/main" val="2326287419"/>
                        </a:ext>
                      </a:extLst>
                    </a:gridCol>
                    <a:gridCol w="2768400">
                      <a:extLst>
                        <a:ext uri="{9D8B030D-6E8A-4147-A177-3AD203B41FA5}">
                          <a16:colId xmlns:a16="http://schemas.microsoft.com/office/drawing/2014/main" val="1850539934"/>
                        </a:ext>
                      </a:extLst>
                    </a:gridCol>
                    <a:gridCol w="1702800">
                      <a:extLst>
                        <a:ext uri="{9D8B030D-6E8A-4147-A177-3AD203B41FA5}">
                          <a16:colId xmlns:a16="http://schemas.microsoft.com/office/drawing/2014/main" val="2560971719"/>
                        </a:ext>
                      </a:extLst>
                    </a:gridCol>
                  </a:tblGrid>
                  <a:tr h="33201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LMU CompatilFact"/>
                            </a:rPr>
                            <a:t>Datum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Distanz von Maximum und Minimum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525003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BA9A3"/>
                              </a:highlight>
                              <a:latin typeface="LMU CompatilFact"/>
                            </a:rPr>
                            <a:t>Minimum/Maximum</a:t>
                          </a:r>
                          <a:endParaRPr lang="de-DE" sz="2000" dirty="0">
                            <a:effectLst/>
                            <a:highlight>
                              <a:srgbClr val="FBA9A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Distanz der beiden Minima und Maxima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BA9A3"/>
                              </a:highlight>
                              <a:latin typeface="LMU CompatilFact"/>
                            </a:rPr>
                            <a:t>Mittelwert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/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Median/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Quartile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C0C0C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de-DE" sz="16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bzw</m:t>
                                </m:r>
                                <m:r>
                                  <a:rPr lang="de-DE" sz="16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Spalte vom Minimum/Maximum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Intensität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C0C0C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Zeile vom Minimum/Maximum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6607957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LMU CompatilFact"/>
                            </a:rPr>
                            <a:t>Mittelwerte in den Quadranten</a:t>
                          </a:r>
                          <a:endParaRPr lang="de-DE" sz="2000" dirty="0">
                            <a:effectLst/>
                            <a:highlight>
                              <a:srgbClr val="FFFF0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086943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D6FCB28-CE3F-4302-91AD-D590B9BBAC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419385"/>
                  </p:ext>
                </p:extLst>
              </p:nvPr>
            </p:nvGraphicFramePr>
            <p:xfrm>
              <a:off x="213534" y="2305241"/>
              <a:ext cx="8942400" cy="3975042"/>
            </p:xfrm>
            <a:graphic>
              <a:graphicData uri="http://schemas.openxmlformats.org/drawingml/2006/table">
                <a:tbl>
                  <a:tblPr/>
                  <a:tblGrid>
                    <a:gridCol w="2768400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1702800">
                      <a:extLst>
                        <a:ext uri="{9D8B030D-6E8A-4147-A177-3AD203B41FA5}">
                          <a16:colId xmlns:a16="http://schemas.microsoft.com/office/drawing/2014/main" val="2326287419"/>
                        </a:ext>
                      </a:extLst>
                    </a:gridCol>
                    <a:gridCol w="2768400">
                      <a:extLst>
                        <a:ext uri="{9D8B030D-6E8A-4147-A177-3AD203B41FA5}">
                          <a16:colId xmlns:a16="http://schemas.microsoft.com/office/drawing/2014/main" val="1850539934"/>
                        </a:ext>
                      </a:extLst>
                    </a:gridCol>
                    <a:gridCol w="1702800">
                      <a:extLst>
                        <a:ext uri="{9D8B030D-6E8A-4147-A177-3AD203B41FA5}">
                          <a16:colId xmlns:a16="http://schemas.microsoft.com/office/drawing/2014/main" val="2560971719"/>
                        </a:ext>
                      </a:extLst>
                    </a:gridCol>
                  </a:tblGrid>
                  <a:tr h="45768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70152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LMU CompatilFact"/>
                            </a:rPr>
                            <a:t>Datum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Distanz von Maximum und Minimum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72174" r="-1075" b="-41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70152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BA9A3"/>
                              </a:highlight>
                              <a:latin typeface="LMU CompatilFact"/>
                            </a:rPr>
                            <a:t>Minimum/Maximum</a:t>
                          </a:r>
                          <a:endParaRPr lang="de-DE" sz="2000" dirty="0">
                            <a:effectLst/>
                            <a:highlight>
                              <a:srgbClr val="FBA9A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857" t="-170690" r="-262857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Distanz der beiden Minima und Maxima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170690" r="-1075" b="-3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BA9A3"/>
                              </a:highlight>
                              <a:latin typeface="LMU CompatilFact"/>
                            </a:rPr>
                            <a:t>Mittelwert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/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Median/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Quartile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C0C0C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857" t="-273043" r="-262857" b="-2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Spalte vom Minimum/Maximum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273043" r="-1075" b="-21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Intensität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C0C0C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857" t="-369828" r="-262857" b="-114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Zeile vom Minimum/Maximum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369828" r="-1075" b="-114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607957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857" t="-469828" r="-262857" b="-14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LMU CompatilFact"/>
                            </a:rPr>
                            <a:t>Mittelwerte in den Quadranten</a:t>
                          </a:r>
                          <a:endParaRPr lang="de-DE" sz="2000" dirty="0">
                            <a:effectLst/>
                            <a:highlight>
                              <a:srgbClr val="FFFF0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469828" r="-1075" b="-14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8694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49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Clustera</a:t>
            </a: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lgorithmus PAM 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PAM steht für </a:t>
                </a:r>
                <a:r>
                  <a:rPr lang="de-DE" sz="2400" spc="-1" dirty="0" err="1">
                    <a:latin typeface="LMU CompatilFact"/>
                  </a:rPr>
                  <a:t>Partitioning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Around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Medoids</a:t>
                </a: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Gehört zu den Partitionierenden Verfahren</a:t>
                </a:r>
              </a:p>
              <a:p>
                <a:pPr marL="451260" indent="-34290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 err="1">
                    <a:latin typeface="LMU CompatilFact"/>
                    <a:cs typeface="Times New Roman" panose="02020603050405020304" pitchFamily="18" charset="0"/>
                  </a:rPr>
                  <a:t>Vorgehen</a:t>
                </a:r>
                <a:r>
                  <a:rPr lang="en-US" sz="2400" spc="-1" dirty="0">
                    <a:latin typeface="LMU CompatilFact"/>
                    <a:cs typeface="Times New Roman" panose="02020603050405020304" pitchFamily="18" charset="0"/>
                  </a:rPr>
                  <a:t>: 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1.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Anzahl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an Cluster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festlegen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                            2. Wahl von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repräsentativen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Objekten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(Medoids)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aus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allen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Beobachtungen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	               3.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Für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jeden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Medoid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und jeden restlichen Datenpunkt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: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i. Entscheiden, ob ein Datenpunkt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einen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ersetzen soll anhand der Summe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   </a:t>
                </a:r>
                <a:r>
                  <a:rPr lang="de-DE" sz="105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der Distanzen von allen Datenpunkten zu deren jeweiligen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ii. Durchführen für alle Datenpunkte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</a:t>
                </a:r>
                <a:r>
                  <a:rPr lang="de-DE" sz="2000" spc="-1" dirty="0" err="1">
                    <a:latin typeface="LMU CompatilFact"/>
                  </a:rPr>
                  <a:t>iii.</a:t>
                </a:r>
                <a:r>
                  <a:rPr lang="de-DE" sz="2000" spc="-1" dirty="0">
                    <a:latin typeface="LMU CompatilFact"/>
                  </a:rPr>
                  <a:t> Auswahl der Datenpunkte als </a:t>
                </a:r>
                <a:r>
                  <a:rPr lang="de-DE" sz="2000" spc="-1" dirty="0" err="1">
                    <a:latin typeface="LMU CompatilFact"/>
                  </a:rPr>
                  <a:t>Medoids</a:t>
                </a:r>
                <a:r>
                  <a:rPr lang="de-DE" sz="2000" spc="-1" dirty="0">
                    <a:latin typeface="LMU CompatilFact"/>
                  </a:rPr>
                  <a:t>, die die Summe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am stärksten minimieren</a:t>
                </a: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de-DE" sz="2000" spc="-1" dirty="0">
                    <a:latin typeface="LMU CompatilFact"/>
                  </a:rPr>
                  <a:t>                             4.  Datenpunkte dem Cluster zuteilen, dessen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am nächsten zu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liegt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506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179F5162-6AF3-4DDA-9F69-B3A4FD35A77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Distanzmaß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stomShape 6">
                <a:extLst>
                  <a:ext uri="{FF2B5EF4-FFF2-40B4-BE49-F238E27FC236}">
                    <a16:creationId xmlns:a16="http://schemas.microsoft.com/office/drawing/2014/main" id="{4AFCE110-88B9-4A35-AC6C-85EF73FCD1B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3902605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400" spc="-1" dirty="0">
                    <a:latin typeface="LMU CompatilFact"/>
                  </a:rPr>
                  <a:t>Grundlage für die Clusterbildung ist ein Ähnlichkeits- bzw. Distanzmaß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000" spc="-1" dirty="0">
                    <a:latin typeface="LMU CompatilFact"/>
                  </a:rPr>
                  <a:t>          Manhattan-Metrik, bei der die Distanz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zwischen zwei Punkten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definiert ist als</a:t>
                </a:r>
                <a:r>
                  <a:rPr lang="de-DE" sz="1100" spc="-1" dirty="0">
                    <a:latin typeface="LMU CompatilFact"/>
                  </a:rPr>
                  <a:t> </a:t>
                </a:r>
                <a:endParaRPr lang="de-DE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400" spc="-1" dirty="0">
                    <a:latin typeface="LMU CompatilFact"/>
                  </a:rPr>
                  <a:t>        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sz="2400" b="0" i="1" spc="-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sz="2400" b="0" i="1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de-DE" sz="2400" spc="-1" dirty="0">
                    <a:latin typeface="LMU CompatilFact"/>
                  </a:rPr>
                  <a:t> 	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de-DE" sz="28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3" name="CustomShape 6">
                <a:extLst>
                  <a:ext uri="{FF2B5EF4-FFF2-40B4-BE49-F238E27FC236}">
                    <a16:creationId xmlns:a16="http://schemas.microsoft.com/office/drawing/2014/main" id="{4AFCE110-88B9-4A35-AC6C-85EF73FCD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902605"/>
              </a:xfrm>
              <a:prstGeom prst="rect">
                <a:avLst/>
              </a:prstGeom>
              <a:blipFill>
                <a:blip r:embed="rId2"/>
                <a:stretch>
                  <a:fillRect t="-1250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C3901203-2B89-48D7-B7B8-E26484E6C7B3}"/>
              </a:ext>
            </a:extLst>
          </p:cNvPr>
          <p:cNvSpPr/>
          <p:nvPr/>
        </p:nvSpPr>
        <p:spPr>
          <a:xfrm>
            <a:off x="801471" y="297026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3682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9767D0-5AE9-4C09-AF40-B182982F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45" y="1220730"/>
            <a:ext cx="87439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13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3A50DA-04C9-4DEC-A052-52C6D80AC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0" y="1231919"/>
            <a:ext cx="8712000" cy="52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0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384CA1-020F-4537-BBEA-BC6D0B4D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1997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4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43876044-543B-4154-9E47-64BBF7315E7F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25581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52236A-F702-4DDE-A3DA-D0B1EDC1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213200"/>
            <a:ext cx="9429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266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8925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Motivation zur Einteilung in Cluster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Erkennen von Trends </a:t>
            </a: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Veränderung des durchschnittlichen Andauerns einer Wetterlage</a:t>
            </a: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Veränderung des Vorkommens bestimmter Wetterlagen 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16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2731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2C28D0-682A-4028-A37D-39C1BC939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9625"/>
            <a:ext cx="8711998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7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A954A9-4A7A-43BC-9F7C-1E2840928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81" y="1274468"/>
            <a:ext cx="8504237" cy="518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56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ii. Unterschiede und Ähnlichkeiten zwischen den Clustern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7452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E2668A2-D9E2-4A74-A0CD-A338BDF3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9" y="2062080"/>
            <a:ext cx="5615358" cy="4338720"/>
          </a:xfrm>
          <a:prstGeom prst="rect">
            <a:avLst/>
          </a:prstGeom>
        </p:spPr>
      </p:pic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E5264A2-B14F-467C-8E0A-8B77FE18D58A}"/>
              </a:ext>
            </a:extLst>
          </p:cNvPr>
          <p:cNvSpPr/>
          <p:nvPr/>
        </p:nvSpPr>
        <p:spPr>
          <a:xfrm>
            <a:off x="6095700" y="4595149"/>
            <a:ext cx="606042" cy="200772"/>
          </a:xfrm>
          <a:prstGeom prst="ellipse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31E99F-1F99-4990-9691-21EF1D9D9A3D}"/>
              </a:ext>
            </a:extLst>
          </p:cNvPr>
          <p:cNvSpPr/>
          <p:nvPr/>
        </p:nvSpPr>
        <p:spPr>
          <a:xfrm>
            <a:off x="4537276" y="4595149"/>
            <a:ext cx="4377764" cy="567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1567554" y="4490977"/>
            <a:ext cx="4366403" cy="671332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Manchmal passiert ein Wechsel </a:t>
            </a:r>
            <a:br>
              <a:rPr lang="de-DE" dirty="0"/>
            </a:br>
            <a:r>
              <a:rPr lang="de-DE" dirty="0"/>
              <a:t>zu einem anderen Cluster während </a:t>
            </a:r>
            <a:br>
              <a:rPr lang="de-DE" dirty="0"/>
            </a:br>
            <a:r>
              <a:rPr lang="de-DE" dirty="0"/>
              <a:t>die GWL und das Cluster </a:t>
            </a:r>
            <a:br>
              <a:rPr lang="de-DE" dirty="0"/>
            </a:br>
            <a:r>
              <a:rPr lang="de-DE" dirty="0"/>
              <a:t>übereinstimmen</a:t>
            </a:r>
          </a:p>
        </p:txBody>
      </p:sp>
    </p:spTree>
    <p:extLst>
      <p:ext uri="{BB962C8B-B14F-4D97-AF65-F5344CB8AC3E}">
        <p14:creationId xmlns:p14="http://schemas.microsoft.com/office/powerpoint/2010/main" val="3641656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1567554" y="4490977"/>
            <a:ext cx="4366403" cy="671332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3809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Zum Teil wechseln Cluster passend</a:t>
            </a:r>
            <a:br>
              <a:rPr lang="de-DE" dirty="0"/>
            </a:br>
            <a:r>
              <a:rPr lang="de-DE" dirty="0"/>
              <a:t>mit den GWL am Tag </a:t>
            </a:r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D66C03B-7221-4150-AC43-4AE8E7EF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0" y="2062800"/>
            <a:ext cx="5615357" cy="43380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AF1D0A98-CE66-41E7-A1D0-70A5A3E23A01}"/>
              </a:ext>
            </a:extLst>
          </p:cNvPr>
          <p:cNvSpPr/>
          <p:nvPr/>
        </p:nvSpPr>
        <p:spPr>
          <a:xfrm>
            <a:off x="1567554" y="3867239"/>
            <a:ext cx="4366403" cy="129506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30552731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27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Zum Teil aber auch sehr </a:t>
            </a:r>
            <a:br>
              <a:rPr lang="de-DE" dirty="0"/>
            </a:br>
            <a:r>
              <a:rPr lang="de-DE" dirty="0"/>
              <a:t>unterschiedlich</a:t>
            </a: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3408A42-8555-4F87-8E3D-7B0174B1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0" y="2062800"/>
            <a:ext cx="5616000" cy="30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416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" name="Google Shape;868;p87">
            <a:extLst>
              <a:ext uri="{FF2B5EF4-FFF2-40B4-BE49-F238E27FC236}">
                <a16:creationId xmlns:a16="http://schemas.microsoft.com/office/drawing/2014/main" id="{93821189-FF6E-4FDF-9E89-BA35866522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3220" y="1206000"/>
            <a:ext cx="8485559" cy="523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410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861;p86">
            <a:extLst>
              <a:ext uri="{FF2B5EF4-FFF2-40B4-BE49-F238E27FC236}">
                <a16:creationId xmlns:a16="http://schemas.microsoft.com/office/drawing/2014/main" id="{6E3748F4-CAEF-48B3-BD27-BA40315538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79;p88">
            <a:extLst>
              <a:ext uri="{FF2B5EF4-FFF2-40B4-BE49-F238E27FC236}">
                <a16:creationId xmlns:a16="http://schemas.microsoft.com/office/drawing/2014/main" id="{921B27D4-41EA-425D-B0A3-CDFF7617B4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" r="59"/>
          <a:stretch/>
        </p:blipFill>
        <p:spPr>
          <a:xfrm>
            <a:off x="1853220" y="1206000"/>
            <a:ext cx="8485559" cy="523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15481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861;p86">
            <a:extLst>
              <a:ext uri="{FF2B5EF4-FFF2-40B4-BE49-F238E27FC236}">
                <a16:creationId xmlns:a16="http://schemas.microsoft.com/office/drawing/2014/main" id="{6E3748F4-CAEF-48B3-BD27-BA40315538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181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871;p87">
            <a:extLst>
              <a:ext uri="{FF2B5EF4-FFF2-40B4-BE49-F238E27FC236}">
                <a16:creationId xmlns:a16="http://schemas.microsoft.com/office/drawing/2014/main" id="{749F5C21-FBCB-41A3-868D-2A955E3C48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759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Definition Großwetterlage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Atmosphärischer Zustand, definiert durch Strömungsanordnungen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Definiert über ganz Europa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Dauer: &gt; = 3 Tage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Kategorisierung nach dem Katalog von Hess &amp;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Brezowsky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29 GWL nach Hess &amp;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Brezowsky</a:t>
            </a: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16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9FC4E0A8-540D-4D92-8B96-5A393D87AE39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ii. Unterschiede und Ähnlichkeiten zwischen den Clustern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4.   Ausblick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77626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53;p95">
            <a:extLst>
              <a:ext uri="{FF2B5EF4-FFF2-40B4-BE49-F238E27FC236}">
                <a16:creationId xmlns:a16="http://schemas.microsoft.com/office/drawing/2014/main" id="{0C24565A-AEDD-4AAE-87C4-75BB5E7E9764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54;p95">
            <a:extLst>
              <a:ext uri="{FF2B5EF4-FFF2-40B4-BE49-F238E27FC236}">
                <a16:creationId xmlns:a16="http://schemas.microsoft.com/office/drawing/2014/main" id="{85243D51-F3C5-4D42-9BFD-3613ED130800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Andere Ansätze I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55;p95">
            <a:extLst>
              <a:ext uri="{FF2B5EF4-FFF2-40B4-BE49-F238E27FC236}">
                <a16:creationId xmlns:a16="http://schemas.microsoft.com/office/drawing/2014/main" id="{374AF525-1492-4231-A2CE-E2F2D1BC0A2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56;p95">
            <a:extLst>
              <a:ext uri="{FF2B5EF4-FFF2-40B4-BE49-F238E27FC236}">
                <a16:creationId xmlns:a16="http://schemas.microsoft.com/office/drawing/2014/main" id="{844B047C-024A-41C6-B0C8-A1D6C1EC08A9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57;p95">
            <a:extLst>
              <a:ext uri="{FF2B5EF4-FFF2-40B4-BE49-F238E27FC236}">
                <a16:creationId xmlns:a16="http://schemas.microsoft.com/office/drawing/2014/main" id="{CF1401A1-CC02-4C4B-B2EA-0E273E865B73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58;p95">
            <a:extLst>
              <a:ext uri="{FF2B5EF4-FFF2-40B4-BE49-F238E27FC236}">
                <a16:creationId xmlns:a16="http://schemas.microsoft.com/office/drawing/2014/main" id="{7580377C-81BA-4BEA-AE1E-B9347DFFB074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Problem: Bestimmung des Gewichtsvektors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“komponentenweises Cluster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Boosting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59;p95">
            <a:extLst>
              <a:ext uri="{FF2B5EF4-FFF2-40B4-BE49-F238E27FC236}">
                <a16:creationId xmlns:a16="http://schemas.microsoft.com/office/drawing/2014/main" id="{C29DB34A-45AE-41CF-A9DC-309F5D85BDE8}"/>
              </a:ext>
            </a:extLst>
          </p:cNvPr>
          <p:cNvSpPr/>
          <p:nvPr/>
        </p:nvSpPr>
        <p:spPr>
          <a:xfrm>
            <a:off x="737011" y="382300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7908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69;p96">
            <a:extLst>
              <a:ext uri="{FF2B5EF4-FFF2-40B4-BE49-F238E27FC236}">
                <a16:creationId xmlns:a16="http://schemas.microsoft.com/office/drawing/2014/main" id="{FDCB9A83-1367-40AB-AF7C-B7E32FD3AAB2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70;p96">
            <a:extLst>
              <a:ext uri="{FF2B5EF4-FFF2-40B4-BE49-F238E27FC236}">
                <a16:creationId xmlns:a16="http://schemas.microsoft.com/office/drawing/2014/main" id="{13EB31A4-BEFB-4CF7-8883-875D22718FC3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71;p96">
            <a:extLst>
              <a:ext uri="{FF2B5EF4-FFF2-40B4-BE49-F238E27FC236}">
                <a16:creationId xmlns:a16="http://schemas.microsoft.com/office/drawing/2014/main" id="{44980ECB-F9E8-43B3-9A4D-AA03021DF1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72;p96">
            <a:extLst>
              <a:ext uri="{FF2B5EF4-FFF2-40B4-BE49-F238E27FC236}">
                <a16:creationId xmlns:a16="http://schemas.microsoft.com/office/drawing/2014/main" id="{975A1297-CF0A-45D4-88DF-CBFD85B9DB5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73;p96">
            <a:extLst>
              <a:ext uri="{FF2B5EF4-FFF2-40B4-BE49-F238E27FC236}">
                <a16:creationId xmlns:a16="http://schemas.microsoft.com/office/drawing/2014/main" id="{484A216E-CBE1-4513-B822-D91A2B59508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74;p96">
            <a:extLst>
              <a:ext uri="{FF2B5EF4-FFF2-40B4-BE49-F238E27FC236}">
                <a16:creationId xmlns:a16="http://schemas.microsoft.com/office/drawing/2014/main" id="{D3A8C6A7-E93F-48EB-AE93-06F1128EAEF3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75;p96">
            <a:extLst>
              <a:ext uri="{FF2B5EF4-FFF2-40B4-BE49-F238E27FC236}">
                <a16:creationId xmlns:a16="http://schemas.microsoft.com/office/drawing/2014/main" id="{F357E316-FBDD-43A8-B92D-FEAB41F68031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E92BB4-3D42-4197-9949-084AA94B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766763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2912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85;p97">
            <a:extLst>
              <a:ext uri="{FF2B5EF4-FFF2-40B4-BE49-F238E27FC236}">
                <a16:creationId xmlns:a16="http://schemas.microsoft.com/office/drawing/2014/main" id="{A64DB793-5825-438F-B899-EA9C083C2EE4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6;p97">
            <a:extLst>
              <a:ext uri="{FF2B5EF4-FFF2-40B4-BE49-F238E27FC236}">
                <a16:creationId xmlns:a16="http://schemas.microsoft.com/office/drawing/2014/main" id="{7511250E-BE88-43AA-AF57-79BD7E4919D7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87;p97">
            <a:extLst>
              <a:ext uri="{FF2B5EF4-FFF2-40B4-BE49-F238E27FC236}">
                <a16:creationId xmlns:a16="http://schemas.microsoft.com/office/drawing/2014/main" id="{D0B42146-66F3-4696-8B1B-FCEAE2F3016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88;p97">
            <a:extLst>
              <a:ext uri="{FF2B5EF4-FFF2-40B4-BE49-F238E27FC236}">
                <a16:creationId xmlns:a16="http://schemas.microsoft.com/office/drawing/2014/main" id="{B7F94CCC-D998-4908-8629-A6EE321B9102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89;p97">
            <a:extLst>
              <a:ext uri="{FF2B5EF4-FFF2-40B4-BE49-F238E27FC236}">
                <a16:creationId xmlns:a16="http://schemas.microsoft.com/office/drawing/2014/main" id="{FBBA84F5-E670-4C0D-B09D-B2B78EE6450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90;p97">
            <a:extLst>
              <a:ext uri="{FF2B5EF4-FFF2-40B4-BE49-F238E27FC236}">
                <a16:creationId xmlns:a16="http://schemas.microsoft.com/office/drawing/2014/main" id="{DC4FAD61-2F9D-4A3F-BC4C-8AA59D98BF1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Iteration sample ziehen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3 mal zufällige 5-Jahresperioden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91;p97">
            <a:extLst>
              <a:ext uri="{FF2B5EF4-FFF2-40B4-BE49-F238E27FC236}">
                <a16:creationId xmlns:a16="http://schemas.microsoft.com/office/drawing/2014/main" id="{1B22E0E2-EA04-4788-A47A-4BA87C234747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09470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01;p98">
            <a:extLst>
              <a:ext uri="{FF2B5EF4-FFF2-40B4-BE49-F238E27FC236}">
                <a16:creationId xmlns:a16="http://schemas.microsoft.com/office/drawing/2014/main" id="{07ACEC7C-57D6-4017-A8F2-DC5D9B2CB63B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02;p98">
            <a:extLst>
              <a:ext uri="{FF2B5EF4-FFF2-40B4-BE49-F238E27FC236}">
                <a16:creationId xmlns:a16="http://schemas.microsoft.com/office/drawing/2014/main" id="{F038253C-0726-4C67-B409-412043272DFC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03;p98">
            <a:extLst>
              <a:ext uri="{FF2B5EF4-FFF2-40B4-BE49-F238E27FC236}">
                <a16:creationId xmlns:a16="http://schemas.microsoft.com/office/drawing/2014/main" id="{B615ED61-F51B-4912-AB8D-EE721124B19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04;p98">
            <a:extLst>
              <a:ext uri="{FF2B5EF4-FFF2-40B4-BE49-F238E27FC236}">
                <a16:creationId xmlns:a16="http://schemas.microsoft.com/office/drawing/2014/main" id="{D9C899DB-58F0-4649-A3C2-1AE4D89CEC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05;p98">
            <a:extLst>
              <a:ext uri="{FF2B5EF4-FFF2-40B4-BE49-F238E27FC236}">
                <a16:creationId xmlns:a16="http://schemas.microsoft.com/office/drawing/2014/main" id="{126BFA01-771F-4789-92A3-29AE0210B55A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06;p98">
            <a:extLst>
              <a:ext uri="{FF2B5EF4-FFF2-40B4-BE49-F238E27FC236}">
                <a16:creationId xmlns:a16="http://schemas.microsoft.com/office/drawing/2014/main" id="{FF23C7B5-64BB-4F67-A49B-0C7756B10D6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Bewertungsfunktion f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Silhouettenkoeffizient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Timeline - Wert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Stabilität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07;p98">
            <a:extLst>
              <a:ext uri="{FF2B5EF4-FFF2-40B4-BE49-F238E27FC236}">
                <a16:creationId xmlns:a16="http://schemas.microsoft.com/office/drawing/2014/main" id="{2E492D94-CBF4-4063-80AA-EBBC767A87B2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02B95D-2F42-4C30-A1C8-EE280183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766763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235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17;p99">
            <a:extLst>
              <a:ext uri="{FF2B5EF4-FFF2-40B4-BE49-F238E27FC236}">
                <a16:creationId xmlns:a16="http://schemas.microsoft.com/office/drawing/2014/main" id="{0EF5DC66-436C-4EC2-8653-D829B9F39791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18;p99">
            <a:extLst>
              <a:ext uri="{FF2B5EF4-FFF2-40B4-BE49-F238E27FC236}">
                <a16:creationId xmlns:a16="http://schemas.microsoft.com/office/drawing/2014/main" id="{0D730F55-8BC8-4923-9E0A-2B0850C41BDF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19;p99">
            <a:extLst>
              <a:ext uri="{FF2B5EF4-FFF2-40B4-BE49-F238E27FC236}">
                <a16:creationId xmlns:a16="http://schemas.microsoft.com/office/drawing/2014/main" id="{C734B341-11DC-4EA2-8EEC-C181B82907C4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20;p99">
            <a:extLst>
              <a:ext uri="{FF2B5EF4-FFF2-40B4-BE49-F238E27FC236}">
                <a16:creationId xmlns:a16="http://schemas.microsoft.com/office/drawing/2014/main" id="{3DD4D5CB-D10B-4EA3-9933-3A93C2CB91E2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21;p99">
            <a:extLst>
              <a:ext uri="{FF2B5EF4-FFF2-40B4-BE49-F238E27FC236}">
                <a16:creationId xmlns:a16="http://schemas.microsoft.com/office/drawing/2014/main" id="{339068A4-F4A6-4D0C-9A0F-9088F7775C5F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22;p99">
            <a:extLst>
              <a:ext uri="{FF2B5EF4-FFF2-40B4-BE49-F238E27FC236}">
                <a16:creationId xmlns:a16="http://schemas.microsoft.com/office/drawing/2014/main" id="{DC40BC2E-8E57-44EA-9011-3B73F4088FE9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plot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of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timeline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value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weighting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23;p99">
            <a:extLst>
              <a:ext uri="{FF2B5EF4-FFF2-40B4-BE49-F238E27FC236}">
                <a16:creationId xmlns:a16="http://schemas.microsoft.com/office/drawing/2014/main" id="{F4D4DF0C-14A6-4BEE-A25F-EB06EC956B6E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31388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49;p101">
            <a:extLst>
              <a:ext uri="{FF2B5EF4-FFF2-40B4-BE49-F238E27FC236}">
                <a16:creationId xmlns:a16="http://schemas.microsoft.com/office/drawing/2014/main" id="{38D8B8B8-B82E-4E37-BA8B-812AF028E99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50;p101">
            <a:extLst>
              <a:ext uri="{FF2B5EF4-FFF2-40B4-BE49-F238E27FC236}">
                <a16:creationId xmlns:a16="http://schemas.microsoft.com/office/drawing/2014/main" id="{996EC5BB-14DF-4526-AC69-8ED8899E7801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51;p101">
            <a:extLst>
              <a:ext uri="{FF2B5EF4-FFF2-40B4-BE49-F238E27FC236}">
                <a16:creationId xmlns:a16="http://schemas.microsoft.com/office/drawing/2014/main" id="{13585D1F-B603-4B2B-B352-67EDC060FC8B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52;p101">
            <a:extLst>
              <a:ext uri="{FF2B5EF4-FFF2-40B4-BE49-F238E27FC236}">
                <a16:creationId xmlns:a16="http://schemas.microsoft.com/office/drawing/2014/main" id="{B750CD2D-4D96-4347-A141-94BC7AB7E172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53;p101">
            <a:extLst>
              <a:ext uri="{FF2B5EF4-FFF2-40B4-BE49-F238E27FC236}">
                <a16:creationId xmlns:a16="http://schemas.microsoft.com/office/drawing/2014/main" id="{51EE4A02-28B1-4E3D-BA42-C23A8CDE0DA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54;p101">
            <a:extLst>
              <a:ext uri="{FF2B5EF4-FFF2-40B4-BE49-F238E27FC236}">
                <a16:creationId xmlns:a16="http://schemas.microsoft.com/office/drawing/2014/main" id="{E76CE093-A84A-4FCB-B53B-5D7B1851FF12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Ergebnis mit 100 Iterationen und Schrittweite = 0.1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result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of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weighted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vector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-anzahl nicht benutzter variablen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-welche werden sehr hoch gewichtet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55;p101">
            <a:extLst>
              <a:ext uri="{FF2B5EF4-FFF2-40B4-BE49-F238E27FC236}">
                <a16:creationId xmlns:a16="http://schemas.microsoft.com/office/drawing/2014/main" id="{1F8A39EE-448F-4036-96BA-729CEEE201A6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61764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65;p102">
            <a:extLst>
              <a:ext uri="{FF2B5EF4-FFF2-40B4-BE49-F238E27FC236}">
                <a16:creationId xmlns:a16="http://schemas.microsoft.com/office/drawing/2014/main" id="{B05DF70F-955E-4570-BEB6-44B596FD4E6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66;p102">
            <a:extLst>
              <a:ext uri="{FF2B5EF4-FFF2-40B4-BE49-F238E27FC236}">
                <a16:creationId xmlns:a16="http://schemas.microsoft.com/office/drawing/2014/main" id="{B50CC775-CCE0-4173-A559-FCD4DC71A27E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67;p102">
            <a:extLst>
              <a:ext uri="{FF2B5EF4-FFF2-40B4-BE49-F238E27FC236}">
                <a16:creationId xmlns:a16="http://schemas.microsoft.com/office/drawing/2014/main" id="{1ECF3353-5F87-4437-8198-EF9BD4D8BA39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68;p102">
            <a:extLst>
              <a:ext uri="{FF2B5EF4-FFF2-40B4-BE49-F238E27FC236}">
                <a16:creationId xmlns:a16="http://schemas.microsoft.com/office/drawing/2014/main" id="{2FC75EC3-25C9-41B7-87F2-F5D24F973E7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69;p102">
            <a:extLst>
              <a:ext uri="{FF2B5EF4-FFF2-40B4-BE49-F238E27FC236}">
                <a16:creationId xmlns:a16="http://schemas.microsoft.com/office/drawing/2014/main" id="{E7B236C9-E946-44A7-B47B-751B99FF41E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70;p102">
            <a:extLst>
              <a:ext uri="{FF2B5EF4-FFF2-40B4-BE49-F238E27FC236}">
                <a16:creationId xmlns:a16="http://schemas.microsoft.com/office/drawing/2014/main" id="{ABF52261-1CBA-4D82-A944-8A0415F0A69D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Probleme: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fachliche Sinnhaftigkeit der Gewichte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Instabilität des Algorithmus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sehr teuer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67840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80;p103">
            <a:extLst>
              <a:ext uri="{FF2B5EF4-FFF2-40B4-BE49-F238E27FC236}">
                <a16:creationId xmlns:a16="http://schemas.microsoft.com/office/drawing/2014/main" id="{BDBE4416-E074-4C97-B052-5CF731DB181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81;p103">
            <a:extLst>
              <a:ext uri="{FF2B5EF4-FFF2-40B4-BE49-F238E27FC236}">
                <a16:creationId xmlns:a16="http://schemas.microsoft.com/office/drawing/2014/main" id="{517E621F-E608-4ED9-8536-8F86C1B81D0F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Andere Ansätze II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82;p103">
            <a:extLst>
              <a:ext uri="{FF2B5EF4-FFF2-40B4-BE49-F238E27FC236}">
                <a16:creationId xmlns:a16="http://schemas.microsoft.com/office/drawing/2014/main" id="{344EDD19-E89F-49E4-8AC6-1D1113976C9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83;p103">
            <a:extLst>
              <a:ext uri="{FF2B5EF4-FFF2-40B4-BE49-F238E27FC236}">
                <a16:creationId xmlns:a16="http://schemas.microsoft.com/office/drawing/2014/main" id="{54974389-4AAB-48BE-8A7C-442CBC2F2C03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84;p103">
            <a:extLst>
              <a:ext uri="{FF2B5EF4-FFF2-40B4-BE49-F238E27FC236}">
                <a16:creationId xmlns:a16="http://schemas.microsoft.com/office/drawing/2014/main" id="{1A83D037-B241-468D-877A-20ABA2966D8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85;p103">
            <a:extLst>
              <a:ext uri="{FF2B5EF4-FFF2-40B4-BE49-F238E27FC236}">
                <a16:creationId xmlns:a16="http://schemas.microsoft.com/office/drawing/2014/main" id="{5C34E095-841C-4F47-AE78-4C6491309750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“Muster-erkennung” in den Tagesbildern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Rohdaten zu Gebieten verwandeln (-&gt; filtern)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jeweils “</a:t>
            </a: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vorclustern</a:t>
            </a:r>
            <a:r>
              <a:rPr lang="de-DE" sz="2000" dirty="0">
                <a:solidFill>
                  <a:schemeClr val="dk1"/>
                </a:solidFill>
                <a:latin typeface="LMU CompatilFact"/>
              </a:rPr>
              <a:t>” der Tage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1016000"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- Standort als Beobachtungseinheit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2548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96;p104">
            <a:extLst>
              <a:ext uri="{FF2B5EF4-FFF2-40B4-BE49-F238E27FC236}">
                <a16:creationId xmlns:a16="http://schemas.microsoft.com/office/drawing/2014/main" id="{25E0AFE9-228F-4C2E-8111-66F97ED8B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95;p104">
            <a:extLst>
              <a:ext uri="{FF2B5EF4-FFF2-40B4-BE49-F238E27FC236}">
                <a16:creationId xmlns:a16="http://schemas.microsoft.com/office/drawing/2014/main" id="{A208C954-9E02-4187-95D5-5BB27733F0D6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09;p105">
            <a:extLst>
              <a:ext uri="{FF2B5EF4-FFF2-40B4-BE49-F238E27FC236}">
                <a16:creationId xmlns:a16="http://schemas.microsoft.com/office/drawing/2014/main" id="{112CF9C1-306F-48A0-BC55-9392D339C18F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74FB87-0F75-4E3C-B0DD-85AC3900D9F9}"/>
              </a:ext>
            </a:extLst>
          </p:cNvPr>
          <p:cNvSpPr/>
          <p:nvPr/>
        </p:nvSpPr>
        <p:spPr>
          <a:xfrm>
            <a:off x="1607125" y="2623127"/>
            <a:ext cx="2179783" cy="1838037"/>
          </a:xfrm>
          <a:custGeom>
            <a:avLst/>
            <a:gdLst>
              <a:gd name="connsiteX0" fmla="*/ 0 w 2179782"/>
              <a:gd name="connsiteY0" fmla="*/ 1736437 h 1810328"/>
              <a:gd name="connsiteX1" fmla="*/ 18473 w 2179782"/>
              <a:gd name="connsiteY1" fmla="*/ 628073 h 1810328"/>
              <a:gd name="connsiteX2" fmla="*/ 628073 w 2179782"/>
              <a:gd name="connsiteY2" fmla="*/ 27709 h 1810328"/>
              <a:gd name="connsiteX3" fmla="*/ 2179782 w 2179782"/>
              <a:gd name="connsiteY3" fmla="*/ 0 h 1810328"/>
              <a:gd name="connsiteX4" fmla="*/ 2161309 w 2179782"/>
              <a:gd name="connsiteY4" fmla="*/ 831273 h 1810328"/>
              <a:gd name="connsiteX5" fmla="*/ 1597891 w 2179782"/>
              <a:gd name="connsiteY5" fmla="*/ 858982 h 1810328"/>
              <a:gd name="connsiteX6" fmla="*/ 1108364 w 2179782"/>
              <a:gd name="connsiteY6" fmla="*/ 1810328 h 1810328"/>
              <a:gd name="connsiteX7" fmla="*/ 0 w 2179782"/>
              <a:gd name="connsiteY7" fmla="*/ 1736437 h 1810328"/>
              <a:gd name="connsiteX0" fmla="*/ 0 w 2189019"/>
              <a:gd name="connsiteY0" fmla="*/ 1782619 h 1810328"/>
              <a:gd name="connsiteX1" fmla="*/ 27710 w 2189019"/>
              <a:gd name="connsiteY1" fmla="*/ 628073 h 1810328"/>
              <a:gd name="connsiteX2" fmla="*/ 637310 w 2189019"/>
              <a:gd name="connsiteY2" fmla="*/ 27709 h 1810328"/>
              <a:gd name="connsiteX3" fmla="*/ 2189019 w 2189019"/>
              <a:gd name="connsiteY3" fmla="*/ 0 h 1810328"/>
              <a:gd name="connsiteX4" fmla="*/ 2170546 w 2189019"/>
              <a:gd name="connsiteY4" fmla="*/ 831273 h 1810328"/>
              <a:gd name="connsiteX5" fmla="*/ 1607128 w 2189019"/>
              <a:gd name="connsiteY5" fmla="*/ 858982 h 1810328"/>
              <a:gd name="connsiteX6" fmla="*/ 1117601 w 2189019"/>
              <a:gd name="connsiteY6" fmla="*/ 1810328 h 1810328"/>
              <a:gd name="connsiteX7" fmla="*/ 0 w 2189019"/>
              <a:gd name="connsiteY7" fmla="*/ 1782619 h 1810328"/>
              <a:gd name="connsiteX0" fmla="*/ 0 w 2179783"/>
              <a:gd name="connsiteY0" fmla="*/ 1838037 h 1838037"/>
              <a:gd name="connsiteX1" fmla="*/ 18474 w 2179783"/>
              <a:gd name="connsiteY1" fmla="*/ 628073 h 1838037"/>
              <a:gd name="connsiteX2" fmla="*/ 628074 w 2179783"/>
              <a:gd name="connsiteY2" fmla="*/ 27709 h 1838037"/>
              <a:gd name="connsiteX3" fmla="*/ 2179783 w 2179783"/>
              <a:gd name="connsiteY3" fmla="*/ 0 h 1838037"/>
              <a:gd name="connsiteX4" fmla="*/ 2161310 w 2179783"/>
              <a:gd name="connsiteY4" fmla="*/ 831273 h 1838037"/>
              <a:gd name="connsiteX5" fmla="*/ 1597892 w 2179783"/>
              <a:gd name="connsiteY5" fmla="*/ 858982 h 1838037"/>
              <a:gd name="connsiteX6" fmla="*/ 1108365 w 2179783"/>
              <a:gd name="connsiteY6" fmla="*/ 1810328 h 1838037"/>
              <a:gd name="connsiteX7" fmla="*/ 0 w 2179783"/>
              <a:gd name="connsiteY7" fmla="*/ 1838037 h 18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9783" h="1838037">
                <a:moveTo>
                  <a:pt x="0" y="1838037"/>
                </a:moveTo>
                <a:lnTo>
                  <a:pt x="18474" y="628073"/>
                </a:lnTo>
                <a:lnTo>
                  <a:pt x="628074" y="27709"/>
                </a:lnTo>
                <a:lnTo>
                  <a:pt x="2179783" y="0"/>
                </a:lnTo>
                <a:lnTo>
                  <a:pt x="2161310" y="831273"/>
                </a:lnTo>
                <a:lnTo>
                  <a:pt x="1597892" y="858982"/>
                </a:lnTo>
                <a:lnTo>
                  <a:pt x="1108365" y="1810328"/>
                </a:lnTo>
                <a:lnTo>
                  <a:pt x="0" y="183803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B16B80-3417-4A37-B958-0BDB94FC0433}"/>
              </a:ext>
            </a:extLst>
          </p:cNvPr>
          <p:cNvSpPr/>
          <p:nvPr/>
        </p:nvSpPr>
        <p:spPr>
          <a:xfrm>
            <a:off x="5717309" y="2632364"/>
            <a:ext cx="997527" cy="2512291"/>
          </a:xfrm>
          <a:custGeom>
            <a:avLst/>
            <a:gdLst>
              <a:gd name="connsiteX0" fmla="*/ 951346 w 997527"/>
              <a:gd name="connsiteY0" fmla="*/ 0 h 2512291"/>
              <a:gd name="connsiteX1" fmla="*/ 46182 w 997527"/>
              <a:gd name="connsiteY1" fmla="*/ 157018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79055 w 997527"/>
              <a:gd name="connsiteY5" fmla="*/ 9236 h 2512291"/>
              <a:gd name="connsiteX6" fmla="*/ 951346 w 997527"/>
              <a:gd name="connsiteY6" fmla="*/ 0 h 25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7527" h="2512291">
                <a:moveTo>
                  <a:pt x="951346" y="0"/>
                </a:moveTo>
                <a:lnTo>
                  <a:pt x="129310" y="295563"/>
                </a:lnTo>
                <a:lnTo>
                  <a:pt x="0" y="1477818"/>
                </a:lnTo>
                <a:lnTo>
                  <a:pt x="369454" y="2170545"/>
                </a:lnTo>
                <a:lnTo>
                  <a:pt x="997527" y="2512291"/>
                </a:lnTo>
                <a:cubicBezTo>
                  <a:pt x="982133" y="1696412"/>
                  <a:pt x="994449" y="825115"/>
                  <a:pt x="979055" y="9236"/>
                </a:cubicBezTo>
                <a:lnTo>
                  <a:pt x="951346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78499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</a:t>
            </a:r>
            <a:r>
              <a:rPr lang="de-DE" sz="1400" spc="-1" dirty="0">
                <a:solidFill>
                  <a:srgbClr val="006C30"/>
                </a:solidFill>
                <a:latin typeface="LMU CompatilFact"/>
              </a:rPr>
              <a:t>01.03.2021                               </a:t>
            </a:r>
            <a:r>
              <a:rPr lang="de-DE" sz="1100" spc="-1" dirty="0">
                <a:latin typeface="LMU CompatilFact"/>
              </a:rPr>
              <a:t>Quelle: http://www.sklima.de/wetterlagen_uebersicht.php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17235F56-5E8A-4606-9361-13FF52EE516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Großwetterlagen Beispiele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2F496BE-26E6-4F3A-A6C8-6C00BA41F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99075"/>
              </p:ext>
            </p:extLst>
          </p:nvPr>
        </p:nvGraphicFramePr>
        <p:xfrm>
          <a:off x="507960" y="2137058"/>
          <a:ext cx="7195139" cy="4014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533">
                  <a:extLst>
                    <a:ext uri="{9D8B030D-6E8A-4147-A177-3AD203B41FA5}">
                      <a16:colId xmlns:a16="http://schemas.microsoft.com/office/drawing/2014/main" val="751537058"/>
                    </a:ext>
                  </a:extLst>
                </a:gridCol>
                <a:gridCol w="2172114">
                  <a:extLst>
                    <a:ext uri="{9D8B030D-6E8A-4147-A177-3AD203B41FA5}">
                      <a16:colId xmlns:a16="http://schemas.microsoft.com/office/drawing/2014/main" val="4288620739"/>
                    </a:ext>
                  </a:extLst>
                </a:gridCol>
                <a:gridCol w="4389492">
                  <a:extLst>
                    <a:ext uri="{9D8B030D-6E8A-4147-A177-3AD203B41FA5}">
                      <a16:colId xmlns:a16="http://schemas.microsoft.com/office/drawing/2014/main" val="2174906936"/>
                    </a:ext>
                  </a:extLst>
                </a:gridCol>
              </a:tblGrid>
              <a:tr h="42601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Abkürzung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Großwetterlage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012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502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35792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Südliche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39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Winkelförmige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7584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5380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3757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629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Trog Westeuropa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7495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Übergang/Unbestimmt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392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37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07;p105">
            <a:extLst>
              <a:ext uri="{FF2B5EF4-FFF2-40B4-BE49-F238E27FC236}">
                <a16:creationId xmlns:a16="http://schemas.microsoft.com/office/drawing/2014/main" id="{A66139F6-EB7D-4E56-8A02-568C4C3B134B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108;p105">
            <a:extLst>
              <a:ext uri="{FF2B5EF4-FFF2-40B4-BE49-F238E27FC236}">
                <a16:creationId xmlns:a16="http://schemas.microsoft.com/office/drawing/2014/main" id="{E4F64BF4-DBB8-4FA3-8C81-EC7ADD974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09;p105">
            <a:extLst>
              <a:ext uri="{FF2B5EF4-FFF2-40B4-BE49-F238E27FC236}">
                <a16:creationId xmlns:a16="http://schemas.microsoft.com/office/drawing/2014/main" id="{29D28A84-8902-4CF5-A349-712D503142CA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7D4E9E-B9DA-4AC7-8CB4-F47BA881E6C7}"/>
              </a:ext>
            </a:extLst>
          </p:cNvPr>
          <p:cNvSpPr/>
          <p:nvPr/>
        </p:nvSpPr>
        <p:spPr>
          <a:xfrm>
            <a:off x="1091953" y="1907515"/>
            <a:ext cx="2646981" cy="2193967"/>
          </a:xfrm>
          <a:custGeom>
            <a:avLst/>
            <a:gdLst>
              <a:gd name="connsiteX0" fmla="*/ 8878 w 2610035"/>
              <a:gd name="connsiteY0" fmla="*/ 0 h 2201662"/>
              <a:gd name="connsiteX1" fmla="*/ 0 w 2610035"/>
              <a:gd name="connsiteY1" fmla="*/ 2041864 h 2201662"/>
              <a:gd name="connsiteX2" fmla="*/ 310719 w 2610035"/>
              <a:gd name="connsiteY2" fmla="*/ 2201662 h 2201662"/>
              <a:gd name="connsiteX3" fmla="*/ 1553593 w 2610035"/>
              <a:gd name="connsiteY3" fmla="*/ 2059620 h 2201662"/>
              <a:gd name="connsiteX4" fmla="*/ 2556769 w 2610035"/>
              <a:gd name="connsiteY4" fmla="*/ 1003177 h 2201662"/>
              <a:gd name="connsiteX5" fmla="*/ 2610035 w 2610035"/>
              <a:gd name="connsiteY5" fmla="*/ 26633 h 2201662"/>
              <a:gd name="connsiteX6" fmla="*/ 8878 w 2610035"/>
              <a:gd name="connsiteY6" fmla="*/ 0 h 2201662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553593 w 2646981"/>
              <a:gd name="connsiteY3" fmla="*/ 2060808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279678 w 2646981"/>
              <a:gd name="connsiteY4" fmla="*/ 874533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6981" h="2202850">
                <a:moveTo>
                  <a:pt x="8878" y="1188"/>
                </a:moveTo>
                <a:cubicBezTo>
                  <a:pt x="5919" y="681809"/>
                  <a:pt x="2959" y="1362431"/>
                  <a:pt x="0" y="2043052"/>
                </a:cubicBezTo>
                <a:lnTo>
                  <a:pt x="310719" y="2202850"/>
                </a:lnTo>
                <a:lnTo>
                  <a:pt x="1396575" y="1977344"/>
                </a:lnTo>
                <a:lnTo>
                  <a:pt x="2279678" y="874533"/>
                </a:lnTo>
                <a:lnTo>
                  <a:pt x="2646981" y="0"/>
                </a:lnTo>
                <a:lnTo>
                  <a:pt x="8878" y="118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A0A035A-5599-4BB2-8206-30BEEAFEC90E}"/>
              </a:ext>
            </a:extLst>
          </p:cNvPr>
          <p:cNvSpPr/>
          <p:nvPr/>
        </p:nvSpPr>
        <p:spPr>
          <a:xfrm>
            <a:off x="1091953" y="3278291"/>
            <a:ext cx="4911685" cy="2551092"/>
          </a:xfrm>
          <a:custGeom>
            <a:avLst/>
            <a:gdLst>
              <a:gd name="connsiteX0" fmla="*/ 27709 w 4821381"/>
              <a:gd name="connsiteY0" fmla="*/ 2013527 h 2068945"/>
              <a:gd name="connsiteX1" fmla="*/ 0 w 4821381"/>
              <a:gd name="connsiteY1" fmla="*/ 1385454 h 2068945"/>
              <a:gd name="connsiteX2" fmla="*/ 886690 w 4821381"/>
              <a:gd name="connsiteY2" fmla="*/ 1302327 h 2068945"/>
              <a:gd name="connsiteX3" fmla="*/ 1265381 w 4821381"/>
              <a:gd name="connsiteY3" fmla="*/ 729673 h 2068945"/>
              <a:gd name="connsiteX4" fmla="*/ 1911927 w 4821381"/>
              <a:gd name="connsiteY4" fmla="*/ 27709 h 2068945"/>
              <a:gd name="connsiteX5" fmla="*/ 2927927 w 4821381"/>
              <a:gd name="connsiteY5" fmla="*/ 0 h 2068945"/>
              <a:gd name="connsiteX6" fmla="*/ 3177309 w 4821381"/>
              <a:gd name="connsiteY6" fmla="*/ 1126836 h 2068945"/>
              <a:gd name="connsiteX7" fmla="*/ 4036290 w 4821381"/>
              <a:gd name="connsiteY7" fmla="*/ 1209963 h 2068945"/>
              <a:gd name="connsiteX8" fmla="*/ 4821381 w 4821381"/>
              <a:gd name="connsiteY8" fmla="*/ 2068945 h 2068945"/>
              <a:gd name="connsiteX9" fmla="*/ 27709 w 4821381"/>
              <a:gd name="connsiteY9" fmla="*/ 2013527 h 2068945"/>
              <a:gd name="connsiteX0" fmla="*/ 27709 w 4858327"/>
              <a:gd name="connsiteY0" fmla="*/ 2013527 h 2013527"/>
              <a:gd name="connsiteX1" fmla="*/ 0 w 4858327"/>
              <a:gd name="connsiteY1" fmla="*/ 1385454 h 2013527"/>
              <a:gd name="connsiteX2" fmla="*/ 886690 w 4858327"/>
              <a:gd name="connsiteY2" fmla="*/ 1302327 h 2013527"/>
              <a:gd name="connsiteX3" fmla="*/ 1265381 w 4858327"/>
              <a:gd name="connsiteY3" fmla="*/ 729673 h 2013527"/>
              <a:gd name="connsiteX4" fmla="*/ 1911927 w 4858327"/>
              <a:gd name="connsiteY4" fmla="*/ 27709 h 2013527"/>
              <a:gd name="connsiteX5" fmla="*/ 2927927 w 4858327"/>
              <a:gd name="connsiteY5" fmla="*/ 0 h 2013527"/>
              <a:gd name="connsiteX6" fmla="*/ 3177309 w 4858327"/>
              <a:gd name="connsiteY6" fmla="*/ 1126836 h 2013527"/>
              <a:gd name="connsiteX7" fmla="*/ 4036290 w 4858327"/>
              <a:gd name="connsiteY7" fmla="*/ 1209963 h 2013527"/>
              <a:gd name="connsiteX8" fmla="*/ 4858327 w 4858327"/>
              <a:gd name="connsiteY8" fmla="*/ 2013527 h 2013527"/>
              <a:gd name="connsiteX9" fmla="*/ 27709 w 4858327"/>
              <a:gd name="connsiteY9" fmla="*/ 2013527 h 2013527"/>
              <a:gd name="connsiteX0" fmla="*/ 0 w 4830618"/>
              <a:gd name="connsiteY0" fmla="*/ 2013527 h 2013527"/>
              <a:gd name="connsiteX1" fmla="*/ 9237 w 4830618"/>
              <a:gd name="connsiteY1" fmla="*/ 1357745 h 2013527"/>
              <a:gd name="connsiteX2" fmla="*/ 858981 w 4830618"/>
              <a:gd name="connsiteY2" fmla="*/ 1302327 h 2013527"/>
              <a:gd name="connsiteX3" fmla="*/ 1237672 w 4830618"/>
              <a:gd name="connsiteY3" fmla="*/ 729673 h 2013527"/>
              <a:gd name="connsiteX4" fmla="*/ 1884218 w 4830618"/>
              <a:gd name="connsiteY4" fmla="*/ 27709 h 2013527"/>
              <a:gd name="connsiteX5" fmla="*/ 2900218 w 4830618"/>
              <a:gd name="connsiteY5" fmla="*/ 0 h 2013527"/>
              <a:gd name="connsiteX6" fmla="*/ 3149600 w 4830618"/>
              <a:gd name="connsiteY6" fmla="*/ 1126836 h 2013527"/>
              <a:gd name="connsiteX7" fmla="*/ 4008581 w 4830618"/>
              <a:gd name="connsiteY7" fmla="*/ 1209963 h 2013527"/>
              <a:gd name="connsiteX8" fmla="*/ 4830618 w 4830618"/>
              <a:gd name="connsiteY8" fmla="*/ 2013527 h 2013527"/>
              <a:gd name="connsiteX9" fmla="*/ 0 w 4830618"/>
              <a:gd name="connsiteY9" fmla="*/ 2013527 h 2013527"/>
              <a:gd name="connsiteX0" fmla="*/ 27708 w 4858326"/>
              <a:gd name="connsiteY0" fmla="*/ 2013527 h 2013527"/>
              <a:gd name="connsiteX1" fmla="*/ 0 w 4858326"/>
              <a:gd name="connsiteY1" fmla="*/ 1357745 h 2013527"/>
              <a:gd name="connsiteX2" fmla="*/ 886689 w 4858326"/>
              <a:gd name="connsiteY2" fmla="*/ 1302327 h 2013527"/>
              <a:gd name="connsiteX3" fmla="*/ 1265380 w 4858326"/>
              <a:gd name="connsiteY3" fmla="*/ 729673 h 2013527"/>
              <a:gd name="connsiteX4" fmla="*/ 1911926 w 4858326"/>
              <a:gd name="connsiteY4" fmla="*/ 27709 h 2013527"/>
              <a:gd name="connsiteX5" fmla="*/ 2927926 w 4858326"/>
              <a:gd name="connsiteY5" fmla="*/ 0 h 2013527"/>
              <a:gd name="connsiteX6" fmla="*/ 3177308 w 4858326"/>
              <a:gd name="connsiteY6" fmla="*/ 1126836 h 2013527"/>
              <a:gd name="connsiteX7" fmla="*/ 4036289 w 4858326"/>
              <a:gd name="connsiteY7" fmla="*/ 1209963 h 2013527"/>
              <a:gd name="connsiteX8" fmla="*/ 4858326 w 4858326"/>
              <a:gd name="connsiteY8" fmla="*/ 2013527 h 2013527"/>
              <a:gd name="connsiteX9" fmla="*/ 27708 w 4858326"/>
              <a:gd name="connsiteY9" fmla="*/ 2013527 h 2013527"/>
              <a:gd name="connsiteX0" fmla="*/ 0 w 4867564"/>
              <a:gd name="connsiteY0" fmla="*/ 2068945 h 2068945"/>
              <a:gd name="connsiteX1" fmla="*/ 9238 w 4867564"/>
              <a:gd name="connsiteY1" fmla="*/ 1357745 h 2068945"/>
              <a:gd name="connsiteX2" fmla="*/ 895927 w 4867564"/>
              <a:gd name="connsiteY2" fmla="*/ 1302327 h 2068945"/>
              <a:gd name="connsiteX3" fmla="*/ 1274618 w 4867564"/>
              <a:gd name="connsiteY3" fmla="*/ 729673 h 2068945"/>
              <a:gd name="connsiteX4" fmla="*/ 1921164 w 4867564"/>
              <a:gd name="connsiteY4" fmla="*/ 27709 h 2068945"/>
              <a:gd name="connsiteX5" fmla="*/ 2937164 w 4867564"/>
              <a:gd name="connsiteY5" fmla="*/ 0 h 2068945"/>
              <a:gd name="connsiteX6" fmla="*/ 3186546 w 4867564"/>
              <a:gd name="connsiteY6" fmla="*/ 1126836 h 2068945"/>
              <a:gd name="connsiteX7" fmla="*/ 4045527 w 4867564"/>
              <a:gd name="connsiteY7" fmla="*/ 1209963 h 2068945"/>
              <a:gd name="connsiteX8" fmla="*/ 4867564 w 4867564"/>
              <a:gd name="connsiteY8" fmla="*/ 2013527 h 2068945"/>
              <a:gd name="connsiteX9" fmla="*/ 0 w 4867564"/>
              <a:gd name="connsiteY9" fmla="*/ 2068945 h 2068945"/>
              <a:gd name="connsiteX0" fmla="*/ 0 w 4932493"/>
              <a:gd name="connsiteY0" fmla="*/ 2068945 h 2070210"/>
              <a:gd name="connsiteX1" fmla="*/ 9238 w 4932493"/>
              <a:gd name="connsiteY1" fmla="*/ 1357745 h 2070210"/>
              <a:gd name="connsiteX2" fmla="*/ 895927 w 4932493"/>
              <a:gd name="connsiteY2" fmla="*/ 1302327 h 2070210"/>
              <a:gd name="connsiteX3" fmla="*/ 1274618 w 4932493"/>
              <a:gd name="connsiteY3" fmla="*/ 729673 h 2070210"/>
              <a:gd name="connsiteX4" fmla="*/ 1921164 w 4932493"/>
              <a:gd name="connsiteY4" fmla="*/ 27709 h 2070210"/>
              <a:gd name="connsiteX5" fmla="*/ 2937164 w 4932493"/>
              <a:gd name="connsiteY5" fmla="*/ 0 h 2070210"/>
              <a:gd name="connsiteX6" fmla="*/ 3186546 w 4932493"/>
              <a:gd name="connsiteY6" fmla="*/ 1126836 h 2070210"/>
              <a:gd name="connsiteX7" fmla="*/ 4045527 w 4932493"/>
              <a:gd name="connsiteY7" fmla="*/ 1209963 h 2070210"/>
              <a:gd name="connsiteX8" fmla="*/ 4932493 w 4932493"/>
              <a:gd name="connsiteY8" fmla="*/ 2070210 h 2070210"/>
              <a:gd name="connsiteX9" fmla="*/ 0 w 4932493"/>
              <a:gd name="connsiteY9" fmla="*/ 2068945 h 2070210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37164 w 4932493"/>
              <a:gd name="connsiteY5" fmla="*/ 539126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92817 w 4932493"/>
              <a:gd name="connsiteY5" fmla="*/ 66764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2493" h="2609336">
                <a:moveTo>
                  <a:pt x="0" y="2608071"/>
                </a:moveTo>
                <a:lnTo>
                  <a:pt x="9238" y="1896871"/>
                </a:lnTo>
                <a:lnTo>
                  <a:pt x="895927" y="1841453"/>
                </a:lnTo>
                <a:lnTo>
                  <a:pt x="1274618" y="1268799"/>
                </a:lnTo>
                <a:lnTo>
                  <a:pt x="2115949" y="0"/>
                </a:lnTo>
                <a:lnTo>
                  <a:pt x="2992817" y="66764"/>
                </a:lnTo>
                <a:lnTo>
                  <a:pt x="3186546" y="1665962"/>
                </a:lnTo>
                <a:lnTo>
                  <a:pt x="4045527" y="1749089"/>
                </a:lnTo>
                <a:lnTo>
                  <a:pt x="4932493" y="2609336"/>
                </a:lnTo>
                <a:lnTo>
                  <a:pt x="0" y="2608071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1275889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19;p106">
            <a:extLst>
              <a:ext uri="{FF2B5EF4-FFF2-40B4-BE49-F238E27FC236}">
                <a16:creationId xmlns:a16="http://schemas.microsoft.com/office/drawing/2014/main" id="{F9003B7B-E9FF-46AF-9C37-714BA7C5C6FC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20;p106">
            <a:extLst>
              <a:ext uri="{FF2B5EF4-FFF2-40B4-BE49-F238E27FC236}">
                <a16:creationId xmlns:a16="http://schemas.microsoft.com/office/drawing/2014/main" id="{C48BF2E7-D101-42A0-8E08-4A7EBEB65DD0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Andere Ansätze II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21;p106">
            <a:extLst>
              <a:ext uri="{FF2B5EF4-FFF2-40B4-BE49-F238E27FC236}">
                <a16:creationId xmlns:a16="http://schemas.microsoft.com/office/drawing/2014/main" id="{502E997A-B390-4126-86A3-D92A51893051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22;p106">
            <a:extLst>
              <a:ext uri="{FF2B5EF4-FFF2-40B4-BE49-F238E27FC236}">
                <a16:creationId xmlns:a16="http://schemas.microsoft.com/office/drawing/2014/main" id="{2617477E-50FF-40BE-B91A-9FE8386B819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23;p106">
            <a:extLst>
              <a:ext uri="{FF2B5EF4-FFF2-40B4-BE49-F238E27FC236}">
                <a16:creationId xmlns:a16="http://schemas.microsoft.com/office/drawing/2014/main" id="{1BEB3558-C066-49D3-9E0D-A05FF6AC34D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24;p106">
            <a:extLst>
              <a:ext uri="{FF2B5EF4-FFF2-40B4-BE49-F238E27FC236}">
                <a16:creationId xmlns:a16="http://schemas.microsoft.com/office/drawing/2014/main" id="{EF11B4AA-1AA5-474F-91EB-93ADB8A2A633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de-DE" sz="2400" spc="-1" dirty="0">
                <a:latin typeface="LMU CompatilFact"/>
              </a:rPr>
              <a:t>“Muster-erkennung” in den Tagesbildern</a:t>
            </a:r>
            <a:endParaRPr sz="2400" spc="-1" dirty="0">
              <a:latin typeface="LMU CompatilFact"/>
            </a:endParaRP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Rohdaten zu Gebieten verwandeln (-&gt; filtern)</a:t>
            </a:r>
            <a:endParaRPr sz="2000" spc="-1" dirty="0">
              <a:latin typeface="LMU CompatilFact"/>
            </a:endParaRP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jeweils “</a:t>
            </a:r>
            <a:r>
              <a:rPr lang="de-DE" sz="2000" spc="-1" dirty="0" err="1">
                <a:latin typeface="LMU CompatilFact"/>
              </a:rPr>
              <a:t>vorclustern</a:t>
            </a:r>
            <a:r>
              <a:rPr lang="de-DE" sz="2000" spc="-1" dirty="0">
                <a:latin typeface="LMU CompatilFact"/>
              </a:rPr>
              <a:t>” der Tage</a:t>
            </a:r>
            <a:endParaRPr sz="2000" spc="-1" dirty="0">
              <a:latin typeface="LMU CompatilFact"/>
            </a:endParaRPr>
          </a:p>
          <a:p>
            <a:pPr marL="1016000"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000" spc="-1" dirty="0">
                <a:latin typeface="LMU CompatilFact"/>
              </a:rPr>
              <a:t>- Standort als Beobachtungseinheit</a:t>
            </a:r>
            <a:endParaRPr sz="2000" spc="-1" dirty="0">
              <a:latin typeface="LMU CompatilFact"/>
            </a:endParaRPr>
          </a:p>
          <a:p>
            <a:pPr marL="45720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sz="2400" spc="-1" dirty="0">
              <a:latin typeface="LMU CompatilFact"/>
            </a:endParaRPr>
          </a:p>
          <a:p>
            <a:pPr marL="451260" marR="0" lvl="0" indent="-3428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spc="-1" dirty="0">
                <a:latin typeface="LMU CompatilFact"/>
              </a:rPr>
              <a:t>Dichtebasiertes Clustern</a:t>
            </a:r>
            <a:endParaRPr sz="2400" spc="-1" dirty="0">
              <a:latin typeface="LMU CompatilFact"/>
            </a:endParaRPr>
          </a:p>
          <a:p>
            <a:pPr marL="914400" marR="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fixe Startpunkte (Extrempunkte)</a:t>
            </a:r>
            <a:endParaRPr sz="2000" spc="-1" dirty="0">
              <a:latin typeface="LMU CompatilFact"/>
            </a:endParaRPr>
          </a:p>
          <a:p>
            <a:pPr marL="914400" marR="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 err="1">
                <a:latin typeface="LMU CompatilFact"/>
              </a:rPr>
              <a:t>Longitude</a:t>
            </a:r>
            <a:r>
              <a:rPr lang="de-DE" sz="2000" spc="-1" dirty="0">
                <a:latin typeface="LMU CompatilFact"/>
              </a:rPr>
              <a:t>/Latitude als Variablen einbeziehen</a:t>
            </a:r>
            <a:endParaRPr sz="2000" spc="-1" dirty="0">
              <a:latin typeface="LMU CompatilFact"/>
            </a:endParaRP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Cluster iterierend wachsen lassen</a:t>
            </a:r>
            <a:endParaRPr sz="2000" spc="-1" dirty="0">
              <a:latin typeface="LMU CompatilFact"/>
            </a:endParaRPr>
          </a:p>
          <a:p>
            <a:pPr marL="1016000"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000" spc="-1" dirty="0">
                <a:latin typeface="LMU CompatilFact"/>
              </a:rPr>
              <a:t>- Nachbarschaftslänge </a:t>
            </a:r>
            <a:r>
              <a:rPr lang="de-DE" sz="2000" spc="-1" dirty="0" err="1">
                <a:latin typeface="LMU CompatilFact"/>
              </a:rPr>
              <a:t>eps</a:t>
            </a:r>
            <a:r>
              <a:rPr lang="de-DE" sz="2000" spc="-1" dirty="0">
                <a:latin typeface="LMU CompatilFact"/>
              </a:rPr>
              <a:t> </a:t>
            </a:r>
            <a:r>
              <a:rPr lang="de-DE" sz="2000" spc="-1" dirty="0" err="1">
                <a:latin typeface="LMU CompatilFact"/>
              </a:rPr>
              <a:t>reduzien</a:t>
            </a:r>
            <a:endParaRPr sz="2000" spc="-1" dirty="0">
              <a:latin typeface="LMU CompatilFact"/>
            </a:endParaRPr>
          </a:p>
          <a:p>
            <a:pPr marL="914400" marR="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mit Noise</a:t>
            </a:r>
            <a:endParaRPr sz="2000" spc="-1" dirty="0"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6808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34;p107">
            <a:extLst>
              <a:ext uri="{FF2B5EF4-FFF2-40B4-BE49-F238E27FC236}">
                <a16:creationId xmlns:a16="http://schemas.microsoft.com/office/drawing/2014/main" id="{DA646512-753E-499D-B772-71E85FB19167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35;p107">
            <a:extLst>
              <a:ext uri="{FF2B5EF4-FFF2-40B4-BE49-F238E27FC236}">
                <a16:creationId xmlns:a16="http://schemas.microsoft.com/office/drawing/2014/main" id="{8C99E2BE-E00A-4C33-AE7B-4A423AEF2A74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   Clusteralgorithmus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36;p107">
            <a:extLst>
              <a:ext uri="{FF2B5EF4-FFF2-40B4-BE49-F238E27FC236}">
                <a16:creationId xmlns:a16="http://schemas.microsoft.com/office/drawing/2014/main" id="{4558E14B-8EBA-40CF-A894-BF37282794D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37;p107">
            <a:extLst>
              <a:ext uri="{FF2B5EF4-FFF2-40B4-BE49-F238E27FC236}">
                <a16:creationId xmlns:a16="http://schemas.microsoft.com/office/drawing/2014/main" id="{55B66AFF-A714-4497-B0E0-6BF7C1C97A9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38;p107">
            <a:extLst>
              <a:ext uri="{FF2B5EF4-FFF2-40B4-BE49-F238E27FC236}">
                <a16:creationId xmlns:a16="http://schemas.microsoft.com/office/drawing/2014/main" id="{3DD9A4A3-1B44-445E-89AC-223D4549570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39;p107">
            <a:extLst>
              <a:ext uri="{FF2B5EF4-FFF2-40B4-BE49-F238E27FC236}">
                <a16:creationId xmlns:a16="http://schemas.microsoft.com/office/drawing/2014/main" id="{21A58CF8-A8E2-4FC8-A49D-B44BB0FE377F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Solang keine neuen Punkte mehr gefunden werden: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Für alle Punkte im Cluster: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Finde alle Punkte, die &lt;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entfernt sind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Füge sie dem Cluster hinzu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}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=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/ x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}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8706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49;p108">
            <a:extLst>
              <a:ext uri="{FF2B5EF4-FFF2-40B4-BE49-F238E27FC236}">
                <a16:creationId xmlns:a16="http://schemas.microsoft.com/office/drawing/2014/main" id="{61ECBBCC-3E92-4344-B364-E04795444515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50;p108">
            <a:extLst>
              <a:ext uri="{FF2B5EF4-FFF2-40B4-BE49-F238E27FC236}">
                <a16:creationId xmlns:a16="http://schemas.microsoft.com/office/drawing/2014/main" id="{529AD45A-2781-400B-BDC8-DB802DD9A48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51;p108">
            <a:extLst>
              <a:ext uri="{FF2B5EF4-FFF2-40B4-BE49-F238E27FC236}">
                <a16:creationId xmlns:a16="http://schemas.microsoft.com/office/drawing/2014/main" id="{EADE11A3-E022-421D-8A4D-F8DDC768814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52;p108">
            <a:extLst>
              <a:ext uri="{FF2B5EF4-FFF2-40B4-BE49-F238E27FC236}">
                <a16:creationId xmlns:a16="http://schemas.microsoft.com/office/drawing/2014/main" id="{A5A7AE44-E466-406D-8786-DEADD486569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53;p108">
            <a:extLst>
              <a:ext uri="{FF2B5EF4-FFF2-40B4-BE49-F238E27FC236}">
                <a16:creationId xmlns:a16="http://schemas.microsoft.com/office/drawing/2014/main" id="{C92DAD59-FB94-4855-8A89-EB6A74B1D7AE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154;p108">
            <a:extLst>
              <a:ext uri="{FF2B5EF4-FFF2-40B4-BE49-F238E27FC236}">
                <a16:creationId xmlns:a16="http://schemas.microsoft.com/office/drawing/2014/main" id="{AE23F290-CCB4-4D2A-B870-19061A266F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600" y="1206000"/>
            <a:ext cx="83808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4970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64;p109">
            <a:extLst>
              <a:ext uri="{FF2B5EF4-FFF2-40B4-BE49-F238E27FC236}">
                <a16:creationId xmlns:a16="http://schemas.microsoft.com/office/drawing/2014/main" id="{72CE64BB-396D-44FB-8FAD-214F18525D3A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65;p109">
            <a:extLst>
              <a:ext uri="{FF2B5EF4-FFF2-40B4-BE49-F238E27FC236}">
                <a16:creationId xmlns:a16="http://schemas.microsoft.com/office/drawing/2014/main" id="{40A9967C-B757-4C40-86AB-9996A5F3278E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66;p109">
            <a:extLst>
              <a:ext uri="{FF2B5EF4-FFF2-40B4-BE49-F238E27FC236}">
                <a16:creationId xmlns:a16="http://schemas.microsoft.com/office/drawing/2014/main" id="{551EDDD1-2DF7-4078-A8CB-893B956B78DF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67;p109">
            <a:extLst>
              <a:ext uri="{FF2B5EF4-FFF2-40B4-BE49-F238E27FC236}">
                <a16:creationId xmlns:a16="http://schemas.microsoft.com/office/drawing/2014/main" id="{D952A7F8-3D48-45C4-96C4-65306DA8A93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68;p109">
            <a:extLst>
              <a:ext uri="{FF2B5EF4-FFF2-40B4-BE49-F238E27FC236}">
                <a16:creationId xmlns:a16="http://schemas.microsoft.com/office/drawing/2014/main" id="{E1CB394D-CCF4-4897-8C7A-E8AF7251F953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69;p109">
            <a:extLst>
              <a:ext uri="{FF2B5EF4-FFF2-40B4-BE49-F238E27FC236}">
                <a16:creationId xmlns:a16="http://schemas.microsoft.com/office/drawing/2014/main" id="{FD077C1A-7225-4A38-866B-A075E6AC85F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Distanzberechnung zwischen Tagen (Metrik)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1 - (Anzahl Punkte (nicht in Noise), die an beiden Tagen im selben Cluster sind 					/ Anzahl Punkte (nicht in Noise))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-&gt; Distanzmatrix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016000" lvl="2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- Clustern mit Tagen als Beobachtungseinheit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828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" name="Google Shape;1179;p110">
            <a:extLst>
              <a:ext uri="{FF2B5EF4-FFF2-40B4-BE49-F238E27FC236}">
                <a16:creationId xmlns:a16="http://schemas.microsoft.com/office/drawing/2014/main" id="{BD9C3DF1-FA2E-4C03-9144-E18561AE12D5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80;p110">
            <a:extLst>
              <a:ext uri="{FF2B5EF4-FFF2-40B4-BE49-F238E27FC236}">
                <a16:creationId xmlns:a16="http://schemas.microsoft.com/office/drawing/2014/main" id="{63E4B070-577E-489B-A06C-F45852D93B8F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81;p110">
            <a:extLst>
              <a:ext uri="{FF2B5EF4-FFF2-40B4-BE49-F238E27FC236}">
                <a16:creationId xmlns:a16="http://schemas.microsoft.com/office/drawing/2014/main" id="{ABE3295D-EA49-4A44-B6C4-3305B018439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82;p110">
            <a:extLst>
              <a:ext uri="{FF2B5EF4-FFF2-40B4-BE49-F238E27FC236}">
                <a16:creationId xmlns:a16="http://schemas.microsoft.com/office/drawing/2014/main" id="{FDEEE12D-B73D-4AA8-8180-BCF2CFAD33E0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83;p110">
            <a:extLst>
              <a:ext uri="{FF2B5EF4-FFF2-40B4-BE49-F238E27FC236}">
                <a16:creationId xmlns:a16="http://schemas.microsoft.com/office/drawing/2014/main" id="{D68E5E0A-6DA5-4398-AB08-B096F367A29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84;p110">
            <a:extLst>
              <a:ext uri="{FF2B5EF4-FFF2-40B4-BE49-F238E27FC236}">
                <a16:creationId xmlns:a16="http://schemas.microsoft.com/office/drawing/2014/main" id="{4AF54621-26D5-4232-B753-15B933A02A8D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Probleme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Instabil durch Hyperparameter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101600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- </a:t>
            </a: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000" dirty="0">
                <a:solidFill>
                  <a:schemeClr val="dk1"/>
                </a:solidFill>
                <a:latin typeface="LMU CompatilFact"/>
              </a:rPr>
              <a:t> und dessen Reduzierung pro Iteration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sehr teuer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starkes Reduzieren der Informationen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118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94;p111">
            <a:extLst>
              <a:ext uri="{FF2B5EF4-FFF2-40B4-BE49-F238E27FC236}">
                <a16:creationId xmlns:a16="http://schemas.microsoft.com/office/drawing/2014/main" id="{A9834D83-68BF-47C1-A53B-815ADC1ACB64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95;p111">
            <a:extLst>
              <a:ext uri="{FF2B5EF4-FFF2-40B4-BE49-F238E27FC236}">
                <a16:creationId xmlns:a16="http://schemas.microsoft.com/office/drawing/2014/main" id="{7D1EB2D9-1270-4F5D-B2AA-04A2DFB1D96B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Limitationen &amp; Ausblick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96;p111">
            <a:extLst>
              <a:ext uri="{FF2B5EF4-FFF2-40B4-BE49-F238E27FC236}">
                <a16:creationId xmlns:a16="http://schemas.microsoft.com/office/drawing/2014/main" id="{2E042FD8-465F-4FF8-BEFB-D03C96808DDB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97;p111">
            <a:extLst>
              <a:ext uri="{FF2B5EF4-FFF2-40B4-BE49-F238E27FC236}">
                <a16:creationId xmlns:a16="http://schemas.microsoft.com/office/drawing/2014/main" id="{CA8E0DE9-2893-436E-A44A-0002851230A1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98;p111">
            <a:extLst>
              <a:ext uri="{FF2B5EF4-FFF2-40B4-BE49-F238E27FC236}">
                <a16:creationId xmlns:a16="http://schemas.microsoft.com/office/drawing/2014/main" id="{8992DA88-40BF-44A3-BDB8-1C2EE75FAE84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99;p111">
            <a:extLst>
              <a:ext uri="{FF2B5EF4-FFF2-40B4-BE49-F238E27FC236}">
                <a16:creationId xmlns:a16="http://schemas.microsoft.com/office/drawing/2014/main" id="{3EB77BC9-F01D-44DA-80DC-BEF0C06B6CE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Saisonbereinigung oder getrennte Analyse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Einbeziehen der zeitlichen Struktur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Implemetieren</a:t>
            </a:r>
            <a:r>
              <a:rPr lang="de-DE" sz="2000" dirty="0">
                <a:solidFill>
                  <a:schemeClr val="dk1"/>
                </a:solidFill>
                <a:latin typeface="LMU CompatilFact"/>
              </a:rPr>
              <a:t> einer 3-Tage Regel beim Clustern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Format der Daten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101600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- Video statt Ansammlung von Bildern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Einbeziehen weiterer Variablen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andere Messdaten (z.B. Temperatur)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z.B. Berechnung der Strömungsrichtung anhand Messzeitpunkten pro Tag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607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9FC4E0A8-540D-4D92-8B96-5A393D87AE39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ii. Unterschiede und Ähnlichkeiten zwischen den Clustern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45792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 Fazit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1763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0119A022-1566-4FD8-9162-0CA08D61870E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Fazit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47D1C85-B93A-4256-94CF-E27944F0FE9E}"/>
              </a:ext>
            </a:extLst>
          </p:cNvPr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67BB7F2C-1941-414A-B16F-AFB68F24CD11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Lassen sich Tage anhand von ihren Wettermesswerten sinnvoll clustern?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Es ist wenig Struktur erkennbar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 Instabil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latin typeface="LMU CompatilFact"/>
              </a:rPr>
              <a:t>              </a:t>
            </a:r>
            <a:r>
              <a:rPr lang="de-DE" sz="2000" spc="-1" dirty="0">
                <a:latin typeface="LMU CompatilFact"/>
              </a:rPr>
              <a:t>Starke Unterteilung der Sommer- und Winterzeit und in den von ihnen abhängigen Variablen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Könnte eventuell durch Extrahieren weiterer Variablen oder anderer Gewichtung der Variablen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verbessert werden</a:t>
            </a: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7B61297-046D-4F3B-8F2D-9EF54DF77980}"/>
              </a:ext>
            </a:extLst>
          </p:cNvPr>
          <p:cNvSpPr/>
          <p:nvPr/>
        </p:nvSpPr>
        <p:spPr>
          <a:xfrm>
            <a:off x="703712" y="29526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4749628D-E4A8-46AD-B93B-44DB5487D50B}"/>
              </a:ext>
            </a:extLst>
          </p:cNvPr>
          <p:cNvSpPr/>
          <p:nvPr/>
        </p:nvSpPr>
        <p:spPr>
          <a:xfrm>
            <a:off x="703711" y="328750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9B34847-E21C-4FF6-9EE1-1D607CACD011}"/>
              </a:ext>
            </a:extLst>
          </p:cNvPr>
          <p:cNvSpPr/>
          <p:nvPr/>
        </p:nvSpPr>
        <p:spPr>
          <a:xfrm>
            <a:off x="703710" y="435457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9E399819-2475-43EF-875C-D7BC56E17ABE}"/>
              </a:ext>
            </a:extLst>
          </p:cNvPr>
          <p:cNvSpPr/>
          <p:nvPr/>
        </p:nvSpPr>
        <p:spPr>
          <a:xfrm>
            <a:off x="703709" y="4680813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722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7C58661-52AB-492B-A655-F204A424B7A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Quellen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53A4F43C-CB9B-45C1-9957-244E5F2A00C2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000" spc="-1" dirty="0">
                <a:latin typeface="LMU CompatilFact"/>
                <a:hlinkClick r:id="rId2"/>
              </a:rPr>
              <a:t>https://arxiv.org/ftp/arxiv/papers/1302/1302.6602.pdf</a:t>
            </a:r>
            <a:endParaRPr lang="de-DE" sz="20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br>
              <a:rPr lang="de-DE" sz="2000" spc="-1" dirty="0">
                <a:latin typeface="LMU CompatilFact"/>
              </a:rPr>
            </a:br>
            <a:endParaRPr lang="de-DE" sz="24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2894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Clustereinteilung der beobachteten Wetterdaten</a:t>
            </a:r>
            <a:endParaRPr lang="en-US" sz="2000" b="0" strike="noStrike" spc="-1" dirty="0">
              <a:latin typeface="LMU CompatilFac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Anzahl Cluster &lt; Anzahl GWL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s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Berücksichtigung der räumlichen Datenstruktur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Tage als Beobachtungseinheit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Ohne Vorinformation der herrschenden GWL</a:t>
            </a: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20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Mit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welchem</a:t>
            </a:r>
            <a:r>
              <a:rPr lang="en-US" sz="2400" b="0" strike="noStrike" spc="-1" dirty="0">
                <a:latin typeface="LMU CompatilFact"/>
              </a:rPr>
              <a:t> Modell </a:t>
            </a:r>
            <a:r>
              <a:rPr lang="en-US" sz="2400" b="0" strike="noStrike" spc="-1" dirty="0" err="1">
                <a:latin typeface="LMU CompatilFact"/>
              </a:rPr>
              <a:t>ist</a:t>
            </a:r>
            <a:r>
              <a:rPr lang="en-US" sz="2400" b="0" strike="noStrike" spc="-1" dirty="0">
                <a:latin typeface="LMU CompatilFact"/>
              </a:rPr>
              <a:t> dies </a:t>
            </a:r>
            <a:r>
              <a:rPr lang="en-US" sz="2400" b="0" strike="noStrike" spc="-1" dirty="0" err="1">
                <a:latin typeface="LMU CompatilFact"/>
              </a:rPr>
              <a:t>sinnvoll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möglich</a:t>
            </a:r>
            <a:r>
              <a:rPr lang="en-US" sz="2400" b="0" strike="noStrike" spc="-1" dirty="0">
                <a:latin typeface="LMU CompatilFact"/>
              </a:rPr>
              <a:t>?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EDDD173-DDAC-4AE5-8C7F-2E32866CE25A}"/>
              </a:ext>
            </a:extLst>
          </p:cNvPr>
          <p:cNvSpPr/>
          <p:nvPr/>
        </p:nvSpPr>
        <p:spPr>
          <a:xfrm>
            <a:off x="348605" y="511543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1415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967840D-C0A4-44D7-A53C-94F7E7CB372E}"/>
              </a:ext>
            </a:extLst>
          </p:cNvPr>
          <p:cNvSpPr/>
          <p:nvPr/>
        </p:nvSpPr>
        <p:spPr>
          <a:xfrm>
            <a:off x="5088377" y="2671560"/>
            <a:ext cx="1819973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Anhang</a:t>
            </a:r>
            <a:endParaRPr lang="en-US" sz="4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0773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Versuchte Algorithmen/Metriken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8272018D-C016-4A4E-BB61-1194D4053313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lvl="0" indent="-342899"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Cluster Algorithmen: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PAM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K-means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Fuzzy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GMM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DBSCAN</a:t>
            </a:r>
          </a:p>
          <a:p>
            <a:pPr marL="451260" lvl="0" indent="-342899">
              <a:spcBef>
                <a:spcPts val="1417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Metriken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Euklidisch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Manhattan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Mahalanobis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br>
              <a:rPr lang="de-DE" sz="2000" spc="-1" dirty="0">
                <a:latin typeface="LMU CompatilFact"/>
              </a:rPr>
            </a:br>
            <a:endParaRPr lang="de-DE" sz="24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4229054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785;p79">
            <a:extLst>
              <a:ext uri="{FF2B5EF4-FFF2-40B4-BE49-F238E27FC236}">
                <a16:creationId xmlns:a16="http://schemas.microsoft.com/office/drawing/2014/main" id="{F1413D47-D074-4ECC-8B07-4060F71A4D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2728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5346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97;p80">
            <a:extLst>
              <a:ext uri="{FF2B5EF4-FFF2-40B4-BE49-F238E27FC236}">
                <a16:creationId xmlns:a16="http://schemas.microsoft.com/office/drawing/2014/main" id="{160C30FB-CB3C-4D1D-B50C-A0525A7EE8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3200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3631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51;p76">
            <a:extLst>
              <a:ext uri="{FF2B5EF4-FFF2-40B4-BE49-F238E27FC236}">
                <a16:creationId xmlns:a16="http://schemas.microsoft.com/office/drawing/2014/main" id="{CADA73EB-8019-49B0-8AF1-6006B0EE1C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2200" y="1206000"/>
            <a:ext cx="87276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8588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864B74-8B50-4DED-B8EE-C81C3EF5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37" y="1302164"/>
            <a:ext cx="8497725" cy="50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8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4761A-B447-46DB-B3C7-51EFB5E0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21" y="1360108"/>
            <a:ext cx="8161957" cy="50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1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Vergleich der Cluster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Verteilung von GWL in den Clustern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Vergleich der Zusammensetzung der einzelnen Cluster: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Wie scheinen sie sich auffällig zu unterscheiden?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406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360">
          <a:noFill/>
        </a:ln>
      </a:spPr>
      <a:bodyPr lIns="90000" tIns="45000" rIns="90000" bIns="45000">
        <a:noAutofit/>
      </a:bodyPr>
      <a:lstStyle>
        <a:defPPr marL="432000" indent="-323640" algn="l">
          <a:lnSpc>
            <a:spcPct val="100000"/>
          </a:lnSpc>
          <a:spcBef>
            <a:spcPts val="1417"/>
          </a:spcBef>
          <a:buClr>
            <a:srgbClr val="000000"/>
          </a:buClr>
          <a:buSzPct val="45000"/>
          <a:buFont typeface="Wingdings" charset="2"/>
          <a:buChar char=""/>
          <a:defRPr sz="2400" b="0" strike="noStrike" spc="-1" dirty="0">
            <a:solidFill>
              <a:srgbClr val="000000"/>
            </a:solidFill>
            <a:latin typeface="LMU CompatilFac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a:style>
    </a:sp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3761</Words>
  <Application>Microsoft Office PowerPoint</Application>
  <PresentationFormat>Breitbild</PresentationFormat>
  <Paragraphs>1055</Paragraphs>
  <Slides>86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86</vt:i4>
      </vt:variant>
    </vt:vector>
  </HeadingPairs>
  <TitlesOfParts>
    <vt:vector size="97" baseType="lpstr">
      <vt:lpstr>Arial</vt:lpstr>
      <vt:lpstr>Calibri</vt:lpstr>
      <vt:lpstr>Cambria Math</vt:lpstr>
      <vt:lpstr>Eras Light ITC</vt:lpstr>
      <vt:lpstr>LMU CompatilFact</vt:lpstr>
      <vt:lpstr>StarSymbol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schaaf</dc:creator>
  <dc:description/>
  <cp:lastModifiedBy>HP</cp:lastModifiedBy>
  <cp:revision>3592</cp:revision>
  <cp:lastPrinted>2002-10-09T14:32:30Z</cp:lastPrinted>
  <dcterms:created xsi:type="dcterms:W3CDTF">2003-07-21T12:00:07Z</dcterms:created>
  <dcterms:modified xsi:type="dcterms:W3CDTF">2021-02-28T00:31:59Z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